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7"/>
  </p:notesMasterIdLst>
  <p:sldIdLst>
    <p:sldId id="345" r:id="rId2"/>
    <p:sldId id="480" r:id="rId3"/>
    <p:sldId id="346" r:id="rId4"/>
    <p:sldId id="521" r:id="rId5"/>
    <p:sldId id="405" r:id="rId6"/>
    <p:sldId id="460" r:id="rId7"/>
    <p:sldId id="404" r:id="rId8"/>
    <p:sldId id="462" r:id="rId9"/>
    <p:sldId id="513" r:id="rId10"/>
    <p:sldId id="514" r:id="rId11"/>
    <p:sldId id="515" r:id="rId12"/>
    <p:sldId id="407" r:id="rId13"/>
    <p:sldId id="517" r:id="rId14"/>
    <p:sldId id="409" r:id="rId15"/>
    <p:sldId id="348" r:id="rId16"/>
    <p:sldId id="410" r:id="rId17"/>
    <p:sldId id="411" r:id="rId18"/>
    <p:sldId id="463" r:id="rId19"/>
    <p:sldId id="413" r:id="rId20"/>
    <p:sldId id="516" r:id="rId21"/>
    <p:sldId id="349" r:id="rId22"/>
    <p:sldId id="511" r:id="rId23"/>
    <p:sldId id="483" r:id="rId24"/>
    <p:sldId id="507" r:id="rId25"/>
    <p:sldId id="518" r:id="rId26"/>
    <p:sldId id="421" r:id="rId27"/>
    <p:sldId id="415" r:id="rId28"/>
    <p:sldId id="484" r:id="rId29"/>
    <p:sldId id="420" r:id="rId30"/>
    <p:sldId id="485" r:id="rId31"/>
    <p:sldId id="486" r:id="rId32"/>
    <p:sldId id="487" r:id="rId33"/>
    <p:sldId id="422" r:id="rId34"/>
    <p:sldId id="519" r:id="rId35"/>
    <p:sldId id="508" r:id="rId36"/>
    <p:sldId id="522" r:id="rId37"/>
    <p:sldId id="431" r:id="rId38"/>
    <p:sldId id="493" r:id="rId39"/>
    <p:sldId id="494" r:id="rId40"/>
    <p:sldId id="495" r:id="rId41"/>
    <p:sldId id="432" r:id="rId42"/>
    <p:sldId id="496" r:id="rId43"/>
    <p:sldId id="497" r:id="rId44"/>
    <p:sldId id="433" r:id="rId45"/>
    <p:sldId id="498" r:id="rId46"/>
    <p:sldId id="500" r:id="rId47"/>
    <p:sldId id="501" r:id="rId48"/>
    <p:sldId id="434" r:id="rId49"/>
    <p:sldId id="524" r:id="rId50"/>
    <p:sldId id="503" r:id="rId51"/>
    <p:sldId id="502" r:id="rId52"/>
    <p:sldId id="504" r:id="rId53"/>
    <p:sldId id="581" r:id="rId54"/>
    <p:sldId id="526" r:id="rId55"/>
    <p:sldId id="527" r:id="rId56"/>
    <p:sldId id="528" r:id="rId57"/>
    <p:sldId id="580" r:id="rId58"/>
    <p:sldId id="512" r:id="rId59"/>
    <p:sldId id="529" r:id="rId60"/>
    <p:sldId id="423" r:id="rId61"/>
    <p:sldId id="489" r:id="rId62"/>
    <p:sldId id="416" r:id="rId63"/>
    <p:sldId id="556" r:id="rId64"/>
    <p:sldId id="424" r:id="rId65"/>
    <p:sldId id="425" r:id="rId66"/>
    <p:sldId id="442" r:id="rId67"/>
    <p:sldId id="539" r:id="rId68"/>
    <p:sldId id="427" r:id="rId69"/>
    <p:sldId id="490" r:id="rId70"/>
    <p:sldId id="542" r:id="rId71"/>
    <p:sldId id="543" r:id="rId72"/>
    <p:sldId id="532" r:id="rId73"/>
    <p:sldId id="530" r:id="rId74"/>
    <p:sldId id="533" r:id="rId75"/>
    <p:sldId id="541" r:id="rId76"/>
    <p:sldId id="534" r:id="rId77"/>
    <p:sldId id="562" r:id="rId78"/>
    <p:sldId id="537" r:id="rId79"/>
    <p:sldId id="548" r:id="rId80"/>
    <p:sldId id="544" r:id="rId81"/>
    <p:sldId id="546" r:id="rId82"/>
    <p:sldId id="547" r:id="rId83"/>
    <p:sldId id="563" r:id="rId84"/>
    <p:sldId id="545" r:id="rId85"/>
    <p:sldId id="549" r:id="rId86"/>
    <p:sldId id="554" r:id="rId87"/>
    <p:sldId id="550" r:id="rId88"/>
    <p:sldId id="557" r:id="rId89"/>
    <p:sldId id="559" r:id="rId90"/>
    <p:sldId id="558" r:id="rId91"/>
    <p:sldId id="551" r:id="rId92"/>
    <p:sldId id="561" r:id="rId93"/>
    <p:sldId id="560" r:id="rId94"/>
    <p:sldId id="564" r:id="rId95"/>
    <p:sldId id="555" r:id="rId96"/>
    <p:sldId id="552" r:id="rId97"/>
    <p:sldId id="565" r:id="rId98"/>
    <p:sldId id="566" r:id="rId99"/>
    <p:sldId id="567" r:id="rId100"/>
    <p:sldId id="568" r:id="rId101"/>
    <p:sldId id="569" r:id="rId102"/>
    <p:sldId id="570" r:id="rId103"/>
    <p:sldId id="571" r:id="rId104"/>
    <p:sldId id="572" r:id="rId105"/>
    <p:sldId id="573" r:id="rId106"/>
    <p:sldId id="574" r:id="rId107"/>
    <p:sldId id="575" r:id="rId108"/>
    <p:sldId id="576" r:id="rId109"/>
    <p:sldId id="577" r:id="rId110"/>
    <p:sldId id="578" r:id="rId111"/>
    <p:sldId id="579" r:id="rId112"/>
    <p:sldId id="553" r:id="rId113"/>
    <p:sldId id="582" r:id="rId114"/>
    <p:sldId id="583" r:id="rId115"/>
    <p:sldId id="585" r:id="rId116"/>
    <p:sldId id="584" r:id="rId117"/>
    <p:sldId id="586" r:id="rId118"/>
    <p:sldId id="587" r:id="rId119"/>
    <p:sldId id="589" r:id="rId120"/>
    <p:sldId id="591" r:id="rId121"/>
    <p:sldId id="592" r:id="rId122"/>
    <p:sldId id="594" r:id="rId123"/>
    <p:sldId id="596" r:id="rId124"/>
    <p:sldId id="597" r:id="rId125"/>
    <p:sldId id="590" r:id="rId1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p:restoredTop sz="95976"/>
  </p:normalViewPr>
  <p:slideViewPr>
    <p:cSldViewPr snapToGrid="0" snapToObjects="1">
      <p:cViewPr varScale="1">
        <p:scale>
          <a:sx n="111" d="100"/>
          <a:sy n="111" d="100"/>
        </p:scale>
        <p:origin x="1064"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ustomXml" Target="../customXml/item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998DB-6452-0945-88E7-FC4A8F460CE3}" type="datetimeFigureOut">
              <a:rPr lang="fr-FR" smtClean="0"/>
              <a:t>20/11/2021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53FFB2-970D-5A44-B9A4-DDC55488E710}" type="slidenum">
              <a:rPr lang="fr-FR" smtClean="0"/>
              <a:t>‹N°›</a:t>
            </a:fld>
            <a:endParaRPr lang="fr-FR"/>
          </a:p>
        </p:txBody>
      </p:sp>
    </p:spTree>
    <p:extLst>
      <p:ext uri="{BB962C8B-B14F-4D97-AF65-F5344CB8AC3E}">
        <p14:creationId xmlns:p14="http://schemas.microsoft.com/office/powerpoint/2010/main" val="259920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48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6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889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69A13AAF-5225-954B-9DF0-34328B8C8A1F}" type="datetimeFigureOut">
              <a:rPr lang="fr-FR" smtClean="0"/>
              <a:t>20/11/2021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3390004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9A13AAF-5225-954B-9DF0-34328B8C8A1F}" type="datetimeFigureOut">
              <a:rPr lang="fr-FR" smtClean="0"/>
              <a:t>20/11/2021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1899500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9A13AAF-5225-954B-9DF0-34328B8C8A1F}" type="datetimeFigureOut">
              <a:rPr lang="fr-FR" smtClean="0"/>
              <a:t>20/11/2021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36191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9A13AAF-5225-954B-9DF0-34328B8C8A1F}" type="datetimeFigureOut">
              <a:rPr lang="fr-FR" smtClean="0"/>
              <a:t>20/11/2021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70773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69A13AAF-5225-954B-9DF0-34328B8C8A1F}" type="datetimeFigureOut">
              <a:rPr lang="fr-FR" smtClean="0"/>
              <a:t>20/11/2021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415723141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69A13AAF-5225-954B-9DF0-34328B8C8A1F}" type="datetimeFigureOut">
              <a:rPr lang="fr-FR" smtClean="0"/>
              <a:t>20/11/2021</a:t>
            </a:fld>
            <a:endParaRPr lang="fr-FR"/>
          </a:p>
        </p:txBody>
      </p:sp>
      <p:sp>
        <p:nvSpPr>
          <p:cNvPr id="9" name="Footer Placeholder 8"/>
          <p:cNvSpPr>
            <a:spLocks noGrp="1"/>
          </p:cNvSpPr>
          <p:nvPr>
            <p:ph type="ftr" sz="quarter" idx="11"/>
          </p:nvPr>
        </p:nvSpPr>
        <p:spPr/>
        <p:txBody>
          <a:bodyPr/>
          <a:lstStyle/>
          <a:p>
            <a:endParaRPr lang="fr-FR"/>
          </a:p>
        </p:txBody>
      </p:sp>
      <p:sp>
        <p:nvSpPr>
          <p:cNvPr id="10" name="Slide Number Placeholder 9"/>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81889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69A13AAF-5225-954B-9DF0-34328B8C8A1F}" type="datetimeFigureOut">
              <a:rPr lang="fr-FR" smtClean="0"/>
              <a:t>20/11/2021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04532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9A13AAF-5225-954B-9DF0-34328B8C8A1F}" type="datetimeFigureOut">
              <a:rPr lang="fr-FR" smtClean="0"/>
              <a:t>20/11/2021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1427030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13AAF-5225-954B-9DF0-34328B8C8A1F}" type="datetimeFigureOut">
              <a:rPr lang="fr-FR" smtClean="0"/>
              <a:t>20/11/2021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63476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69A13AAF-5225-954B-9DF0-34328B8C8A1F}" type="datetimeFigureOut">
              <a:rPr lang="fr-FR" smtClean="0"/>
              <a:t>20/11/2021</a:t>
            </a:fld>
            <a:endParaRPr lang="fr-F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1" name="Slide Number Placeholder 10"/>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408622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9A13AAF-5225-954B-9DF0-34328B8C8A1F}" type="datetimeFigureOut">
              <a:rPr lang="fr-FR" smtClean="0"/>
              <a:t>20/11/2021</a:t>
            </a:fld>
            <a:endParaRPr lang="fr-F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0" name="Slide Number Placeholder 9"/>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244546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9A13AAF-5225-954B-9DF0-34328B8C8A1F}" type="datetimeFigureOut">
              <a:rPr lang="fr-FR" smtClean="0"/>
              <a:t>20/11/2021</a:t>
            </a:fld>
            <a:endParaRPr lang="fr-F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F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EC36AF9-AE43-0442-BDEF-391D29EC7D85}" type="slidenum">
              <a:rPr lang="fr-FR" smtClean="0"/>
              <a:t>‹N°›</a:t>
            </a:fld>
            <a:endParaRPr lang="fr-FR"/>
          </a:p>
        </p:txBody>
      </p:sp>
    </p:spTree>
    <p:extLst>
      <p:ext uri="{BB962C8B-B14F-4D97-AF65-F5344CB8AC3E}">
        <p14:creationId xmlns:p14="http://schemas.microsoft.com/office/powerpoint/2010/main" val="1299852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17/06/relationships/model3d" Target="../media/model3d1.glb"/><Relationship Id="rId10" Type="http://schemas.openxmlformats.org/officeDocument/2006/relationships/hyperlink" Target="https://docs.google.com/forms/d/e/1FAIpQLSfbaX9_bi0a6PmvFeTabiIlH7MHPdWzPQ461dcDiWAV8bPPbw/viewform" TargetMode="External"/><Relationship Id="rId4" Type="http://schemas.openxmlformats.org/officeDocument/2006/relationships/hyperlink" Target="https://docs.google.com/forms/d/e/1FAIpQLSdr_NvMM1yPsedRrzLwplRmiJnuo4CuCf1t4A0uoTQaQHXiBA/viewform" TargetMode="External"/><Relationship Id="rId9" Type="http://schemas.openxmlformats.org/officeDocument/2006/relationships/hyperlink" Target="https://docs.google.com/forms/d/e/1FAIpQLSdKApclnfQk7xPwypzJ2vCJwU_tFG8QtQ5r67IdpdwpD-YbwQ/viewfor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17/06/relationships/model3d" Target="../media/model3d1.glb"/><Relationship Id="rId4" Type="http://schemas.openxmlformats.org/officeDocument/2006/relationships/hyperlink" Target="https://docs.google.com/forms/d/e/1FAIpQLSf4nrxFxSmUPqFDNHP6GeLTr_xKFP5r3ro8P7qX-UExgxpM0g/viewfor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17/06/relationships/model3d" Target="../media/model3d1.glb"/><Relationship Id="rId4" Type="http://schemas.openxmlformats.org/officeDocument/2006/relationships/hyperlink" Target="https://docs.google.com/forms/d/e/1FAIpQLSfbaX9_bi0a6PmvFeTabiIlH7MHPdWzPQ461dcDiWAV8bPPbw/viewfor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8.xml"/><Relationship Id="rId4" Type="http://schemas.openxmlformats.org/officeDocument/2006/relationships/image" Target="../media/image80.jp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fr.wikipedia.org/wiki/Trame_(informatique)" TargetMode="External"/><Relationship Id="rId7" Type="http://schemas.openxmlformats.org/officeDocument/2006/relationships/hyperlink" Target="https://fr.wikipedia.org/wiki/IS-IS" TargetMode="External"/><Relationship Id="rId2" Type="http://schemas.openxmlformats.org/officeDocument/2006/relationships/hyperlink" Target="https://fr.wikipedia.org/wiki/Routage" TargetMode="External"/><Relationship Id="rId1" Type="http://schemas.openxmlformats.org/officeDocument/2006/relationships/slideLayout" Target="../slideLayouts/slideLayout2.xml"/><Relationship Id="rId6" Type="http://schemas.openxmlformats.org/officeDocument/2006/relationships/hyperlink" Target="https://fr.wikipedia.org/wiki/Open_shortest_path_first" TargetMode="External"/><Relationship Id="rId5" Type="http://schemas.openxmlformats.org/officeDocument/2006/relationships/hyperlink" Target="https://fr.wikipedia.org/wiki/Border_Gateway_Protocol" TargetMode="External"/><Relationship Id="rId4" Type="http://schemas.openxmlformats.org/officeDocument/2006/relationships/hyperlink" Target="https://fr.wikipedia.org/wiki/Routage_IP"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2" Type="http://schemas.openxmlformats.org/officeDocument/2006/relationships/hyperlink" Target="https://fr.wikipedia.org/wiki/Trame_(informatique)"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A581BEF6-FE38-624C-9939-0103C6AC7EBE}"/>
              </a:ext>
            </a:extLst>
          </p:cNvPr>
          <p:cNvSpPr>
            <a:spLocks noGrp="1"/>
          </p:cNvSpPr>
          <p:nvPr>
            <p:ph type="subTitle" idx="1"/>
          </p:nvPr>
        </p:nvSpPr>
        <p:spPr>
          <a:xfrm>
            <a:off x="1524000" y="3846674"/>
            <a:ext cx="9144000" cy="1655762"/>
          </a:xfrm>
        </p:spPr>
        <p:txBody>
          <a:bodyPr>
            <a:normAutofit fontScale="92500" lnSpcReduction="10000"/>
          </a:bodyPr>
          <a:lstStyle/>
          <a:p>
            <a:endParaRPr lang="fr-FR" dirty="0"/>
          </a:p>
          <a:p>
            <a:r>
              <a:rPr lang="fr-FR" sz="4000" dirty="0"/>
              <a:t>          FONDAMENTAUX RESEAUX</a:t>
            </a:r>
          </a:p>
          <a:p>
            <a:r>
              <a:rPr lang="fr-FR" sz="4000" dirty="0"/>
              <a:t>- ROUTAGE - </a:t>
            </a:r>
          </a:p>
        </p:txBody>
      </p:sp>
      <p:pic>
        <p:nvPicPr>
          <p:cNvPr id="1026" name="Picture 2">
            <a:extLst>
              <a:ext uri="{FF2B5EF4-FFF2-40B4-BE49-F238E27FC236}">
                <a16:creationId xmlns:a16="http://schemas.microsoft.com/office/drawing/2014/main" id="{AEB47F24-F3A1-5141-896E-E16C820F9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04"/>
            <a:ext cx="12192000" cy="3141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de UTOPIOS">
            <a:extLst>
              <a:ext uri="{FF2B5EF4-FFF2-40B4-BE49-F238E27FC236}">
                <a16:creationId xmlns:a16="http://schemas.microsoft.com/office/drawing/2014/main" id="{F7635A54-19A9-9D4A-B5C0-31B08AC95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594" y="3927636"/>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4"/>
          <a:stretch>
            <a:fillRect/>
          </a:stretch>
        </p:blipFill>
        <p:spPr>
          <a:xfrm>
            <a:off x="10184245" y="4119218"/>
            <a:ext cx="1666009" cy="1110673"/>
          </a:xfrm>
          <a:prstGeom prst="rect">
            <a:avLst/>
          </a:prstGeom>
        </p:spPr>
      </p:pic>
    </p:spTree>
    <p:extLst>
      <p:ext uri="{BB962C8B-B14F-4D97-AF65-F5344CB8AC3E}">
        <p14:creationId xmlns:p14="http://schemas.microsoft.com/office/powerpoint/2010/main" val="3192087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9757" y="370960"/>
            <a:ext cx="4486656" cy="1141497"/>
          </a:xfrm>
        </p:spPr>
        <p:txBody>
          <a:bodyPr/>
          <a:lstStyle/>
          <a:p>
            <a:r>
              <a:rPr lang="fr-FR" dirty="0"/>
              <a:t>5-3 Ethernet  </a:t>
            </a:r>
          </a:p>
        </p:txBody>
      </p:sp>
      <p:sp>
        <p:nvSpPr>
          <p:cNvPr id="3" name="Espace réservé du contenu 2"/>
          <p:cNvSpPr>
            <a:spLocks noGrp="1"/>
          </p:cNvSpPr>
          <p:nvPr>
            <p:ph idx="1"/>
          </p:nvPr>
        </p:nvSpPr>
        <p:spPr>
          <a:xfrm>
            <a:off x="6096000" y="941707"/>
            <a:ext cx="5969001" cy="5916293"/>
          </a:xfrm>
        </p:spPr>
        <p:txBody>
          <a:bodyPr>
            <a:normAutofit/>
          </a:bodyPr>
          <a:lstStyle/>
          <a:p>
            <a:r>
              <a:rPr lang="fr-FR" sz="1800" dirty="0"/>
              <a:t>Ethernet utilisait à l’origine dans des typologies de réseau « BUS » avec câble coaxiaux.</a:t>
            </a:r>
          </a:p>
          <a:p>
            <a:r>
              <a:rPr lang="fr-FR" sz="1800" dirty="0"/>
              <a:t>Mode de propagation =&gt; </a:t>
            </a:r>
            <a:r>
              <a:rPr lang="fr-FR" sz="1500" b="1" i="1" dirty="0">
                <a:solidFill>
                  <a:srgbClr val="002060"/>
                </a:solidFill>
              </a:rPr>
              <a:t>Mode de diffusion ( Broadcast).</a:t>
            </a:r>
          </a:p>
          <a:p>
            <a:r>
              <a:rPr lang="fr-FR" sz="1800" dirty="0"/>
              <a:t>Puis vers des typologies en étoiles mais avec des hubs et des câbles torsadés.</a:t>
            </a:r>
          </a:p>
          <a:p>
            <a:r>
              <a:rPr lang="fr-FR" sz="1800" dirty="0"/>
              <a:t>Le canal de communication est en </a:t>
            </a:r>
            <a:r>
              <a:rPr lang="fr-FR" sz="1800" dirty="0" err="1"/>
              <a:t>half</a:t>
            </a:r>
            <a:r>
              <a:rPr lang="fr-FR" sz="1800" dirty="0"/>
              <a:t>-duplex.</a:t>
            </a:r>
          </a:p>
          <a:p>
            <a:r>
              <a:rPr lang="fr-FR" sz="1800" dirty="0"/>
              <a:t>Pour gérer les risques de collision, le protocole CSMA/CD est utilisé ( </a:t>
            </a:r>
            <a:r>
              <a:rPr lang="fr-FR" sz="1800" b="1" dirty="0">
                <a:solidFill>
                  <a:srgbClr val="002060"/>
                </a:solidFill>
              </a:rPr>
              <a:t>Transmission trame – Réception trame – Détection de collision – Reprise après collision</a:t>
            </a:r>
            <a:r>
              <a:rPr lang="fr-FR" sz="1800" dirty="0"/>
              <a:t>).</a:t>
            </a:r>
          </a:p>
          <a:p>
            <a:endParaRPr lang="fr-FR" sz="1300" dirty="0"/>
          </a:p>
          <a:p>
            <a:pPr>
              <a:spcBef>
                <a:spcPts val="0"/>
              </a:spcBef>
              <a:buClr>
                <a:schemeClr val="lt1"/>
              </a:buClr>
              <a:buSzPct val="100000"/>
            </a:pPr>
            <a:r>
              <a:rPr lang="fr-FR" sz="1800" dirty="0"/>
              <a:t>Avec cette méthode (CSMA/CD), toutes les stations d'extrémité « écoutent » le câble réseau pour savoir quand elles sont autorisées à envoyer des données. </a:t>
            </a:r>
          </a:p>
          <a:p>
            <a:pPr>
              <a:spcBef>
                <a:spcPts val="0"/>
              </a:spcBef>
              <a:buClr>
                <a:schemeClr val="lt1"/>
              </a:buClr>
              <a:buSzPct val="100000"/>
            </a:pPr>
            <a:endParaRPr lang="fr-FR" sz="1800" dirty="0"/>
          </a:p>
          <a:p>
            <a:pPr>
              <a:spcBef>
                <a:spcPts val="0"/>
              </a:spcBef>
              <a:buClr>
                <a:schemeClr val="lt1"/>
              </a:buClr>
              <a:buSzPct val="100000"/>
            </a:pPr>
            <a:r>
              <a:rPr lang="fr-FR" sz="1800" dirty="0"/>
              <a:t>Lorsque la station d'extrémité détecte qu'aucun autre hôte n'est en cours de transmission, elle tente à son tour d'envoyer ses données. </a:t>
            </a:r>
          </a:p>
          <a:p>
            <a:pPr marL="0" indent="0">
              <a:spcBef>
                <a:spcPts val="0"/>
              </a:spcBef>
              <a:buClr>
                <a:schemeClr val="lt1"/>
              </a:buClr>
              <a:buSzPct val="100000"/>
              <a:buNone/>
            </a:pPr>
            <a:endParaRPr lang="fr-FR" sz="1800" dirty="0"/>
          </a:p>
          <a:p>
            <a:pPr>
              <a:spcBef>
                <a:spcPts val="0"/>
              </a:spcBef>
              <a:buClr>
                <a:schemeClr val="lt1"/>
              </a:buClr>
              <a:buSzPct val="100000"/>
            </a:pPr>
            <a:r>
              <a:rPr lang="fr-FR" sz="1800" dirty="0"/>
              <a:t>Malheureusement, des collisions peuvent se produire.</a:t>
            </a:r>
          </a:p>
          <a:p>
            <a:pPr>
              <a:spcBef>
                <a:spcPts val="0"/>
              </a:spcBef>
              <a:buClr>
                <a:schemeClr val="lt1"/>
              </a:buClr>
              <a:buSzPct val="100000"/>
            </a:pPr>
            <a:endParaRPr lang="fr-FR" sz="1800" dirty="0"/>
          </a:p>
        </p:txBody>
      </p:sp>
      <p:sp>
        <p:nvSpPr>
          <p:cNvPr id="5" name="ZoneTexte 4">
            <a:extLst>
              <a:ext uri="{FF2B5EF4-FFF2-40B4-BE49-F238E27FC236}">
                <a16:creationId xmlns:a16="http://schemas.microsoft.com/office/drawing/2014/main" id="{CB6E7DA4-D5AB-454E-9F4B-B29AE13330E5}"/>
              </a:ext>
            </a:extLst>
          </p:cNvPr>
          <p:cNvSpPr txBox="1"/>
          <p:nvPr/>
        </p:nvSpPr>
        <p:spPr>
          <a:xfrm>
            <a:off x="7480453" y="370960"/>
            <a:ext cx="3415229" cy="369332"/>
          </a:xfrm>
          <a:prstGeom prst="rect">
            <a:avLst/>
          </a:prstGeom>
          <a:noFill/>
        </p:spPr>
        <p:txBody>
          <a:bodyPr wrap="square" rtlCol="0">
            <a:spAutoFit/>
          </a:bodyPr>
          <a:lstStyle/>
          <a:p>
            <a:pPr algn="ctr"/>
            <a:r>
              <a:rPr lang="fr-FR" dirty="0"/>
              <a:t>Historique</a:t>
            </a:r>
          </a:p>
        </p:txBody>
      </p:sp>
      <p:pic>
        <p:nvPicPr>
          <p:cNvPr id="7" name="Image 6">
            <a:extLst>
              <a:ext uri="{FF2B5EF4-FFF2-40B4-BE49-F238E27FC236}">
                <a16:creationId xmlns:a16="http://schemas.microsoft.com/office/drawing/2014/main" id="{528971E1-C1C3-794E-AB55-B05C27EF0D30}"/>
              </a:ext>
            </a:extLst>
          </p:cNvPr>
          <p:cNvPicPr>
            <a:picLocks noChangeAspect="1"/>
          </p:cNvPicPr>
          <p:nvPr/>
        </p:nvPicPr>
        <p:blipFill>
          <a:blip r:embed="rId2"/>
          <a:stretch>
            <a:fillRect/>
          </a:stretch>
        </p:blipFill>
        <p:spPr>
          <a:xfrm>
            <a:off x="991709" y="5799228"/>
            <a:ext cx="4222750" cy="865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oogle Shape;389;p20">
            <a:extLst>
              <a:ext uri="{FF2B5EF4-FFF2-40B4-BE49-F238E27FC236}">
                <a16:creationId xmlns:a16="http://schemas.microsoft.com/office/drawing/2014/main" id="{1492F711-A066-2D41-909B-E78F9A3208A4}"/>
              </a:ext>
            </a:extLst>
          </p:cNvPr>
          <p:cNvPicPr preferRelativeResize="0"/>
          <p:nvPr/>
        </p:nvPicPr>
        <p:blipFill rotWithShape="1">
          <a:blip r:embed="rId3">
            <a:alphaModFix/>
          </a:blip>
          <a:srcRect/>
          <a:stretch/>
        </p:blipFill>
        <p:spPr>
          <a:xfrm>
            <a:off x="1088876" y="1618562"/>
            <a:ext cx="4089994" cy="1652783"/>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D8AA5214-CFCC-D646-97A1-B034B4B5968E}"/>
              </a:ext>
            </a:extLst>
          </p:cNvPr>
          <p:cNvPicPr>
            <a:picLocks noChangeAspect="1"/>
          </p:cNvPicPr>
          <p:nvPr/>
        </p:nvPicPr>
        <p:blipFill>
          <a:blip r:embed="rId4"/>
          <a:stretch>
            <a:fillRect/>
          </a:stretch>
        </p:blipFill>
        <p:spPr>
          <a:xfrm>
            <a:off x="2360134" y="3429000"/>
            <a:ext cx="1485900" cy="133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Accolade fermante 10">
            <a:extLst>
              <a:ext uri="{FF2B5EF4-FFF2-40B4-BE49-F238E27FC236}">
                <a16:creationId xmlns:a16="http://schemas.microsoft.com/office/drawing/2014/main" id="{B9D12946-23E1-5147-B2E2-A66399471C83}"/>
              </a:ext>
            </a:extLst>
          </p:cNvPr>
          <p:cNvSpPr/>
          <p:nvPr/>
        </p:nvSpPr>
        <p:spPr>
          <a:xfrm>
            <a:off x="3919606" y="3471698"/>
            <a:ext cx="284532" cy="1248103"/>
          </a:xfrm>
          <a:prstGeom prst="righ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2" name="ZoneTexte 11">
            <a:extLst>
              <a:ext uri="{FF2B5EF4-FFF2-40B4-BE49-F238E27FC236}">
                <a16:creationId xmlns:a16="http://schemas.microsoft.com/office/drawing/2014/main" id="{37C601C7-0C1C-7442-B27B-509D4ED41460}"/>
              </a:ext>
            </a:extLst>
          </p:cNvPr>
          <p:cNvSpPr txBox="1"/>
          <p:nvPr/>
        </p:nvSpPr>
        <p:spPr>
          <a:xfrm>
            <a:off x="4382817" y="3647090"/>
            <a:ext cx="1397876" cy="923330"/>
          </a:xfrm>
          <a:prstGeom prst="rect">
            <a:avLst/>
          </a:prstGeom>
          <a:noFill/>
        </p:spPr>
        <p:txBody>
          <a:bodyPr wrap="square" rtlCol="0">
            <a:spAutoFit/>
          </a:bodyPr>
          <a:lstStyle/>
          <a:p>
            <a:r>
              <a:rPr lang="fr-FR" dirty="0"/>
              <a:t>Topologie en étoile avec </a:t>
            </a:r>
            <a:r>
              <a:rPr lang="fr-FR" dirty="0">
                <a:solidFill>
                  <a:srgbClr val="FF0000"/>
                </a:solidFill>
              </a:rPr>
              <a:t>un hub </a:t>
            </a:r>
          </a:p>
        </p:txBody>
      </p:sp>
      <p:pic>
        <p:nvPicPr>
          <p:cNvPr id="14" name="Image 13">
            <a:extLst>
              <a:ext uri="{FF2B5EF4-FFF2-40B4-BE49-F238E27FC236}">
                <a16:creationId xmlns:a16="http://schemas.microsoft.com/office/drawing/2014/main" id="{BD53C998-C38C-B94D-A9DE-8A9581CB7DA8}"/>
              </a:ext>
            </a:extLst>
          </p:cNvPr>
          <p:cNvPicPr>
            <a:picLocks noChangeAspect="1"/>
          </p:cNvPicPr>
          <p:nvPr/>
        </p:nvPicPr>
        <p:blipFill>
          <a:blip r:embed="rId5"/>
          <a:stretch>
            <a:fillRect/>
          </a:stretch>
        </p:blipFill>
        <p:spPr>
          <a:xfrm>
            <a:off x="1527323" y="4914863"/>
            <a:ext cx="3213100" cy="774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5762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769620" y="376928"/>
            <a:ext cx="4486656" cy="1141497"/>
          </a:xfrm>
        </p:spPr>
        <p:txBody>
          <a:bodyPr/>
          <a:lstStyle/>
          <a:p>
            <a:r>
              <a:rPr lang="fr-FR" dirty="0"/>
              <a:t>L’identification du routeur ospf</a:t>
            </a:r>
          </a:p>
        </p:txBody>
      </p:sp>
      <p:sp>
        <p:nvSpPr>
          <p:cNvPr id="3" name="Espace réservé du contenu 2">
            <a:extLst>
              <a:ext uri="{FF2B5EF4-FFF2-40B4-BE49-F238E27FC236}">
                <a16:creationId xmlns:a16="http://schemas.microsoft.com/office/drawing/2014/main" id="{F6D27F85-F168-DA4C-9224-B4D0127E3468}"/>
              </a:ext>
            </a:extLst>
          </p:cNvPr>
          <p:cNvSpPr>
            <a:spLocks noGrp="1"/>
          </p:cNvSpPr>
          <p:nvPr>
            <p:ph idx="1"/>
          </p:nvPr>
        </p:nvSpPr>
        <p:spPr>
          <a:xfrm>
            <a:off x="6261100" y="804672"/>
            <a:ext cx="5651500" cy="5248656"/>
          </a:xfrm>
        </p:spPr>
        <p:txBody>
          <a:bodyPr>
            <a:normAutofit/>
          </a:bodyPr>
          <a:lstStyle/>
          <a:p>
            <a:pPr marL="0" indent="0">
              <a:lnSpc>
                <a:spcPct val="110000"/>
              </a:lnSpc>
              <a:buNone/>
            </a:pPr>
            <a:r>
              <a:rPr lang="fr-FR" sz="2200" b="1" dirty="0">
                <a:solidFill>
                  <a:srgbClr val="002060"/>
                </a:solidFill>
              </a:rPr>
              <a:t>Un routeur est identifié par le RID (Router Identifier).</a:t>
            </a:r>
          </a:p>
          <a:p>
            <a:pPr marL="0" indent="0">
              <a:lnSpc>
                <a:spcPct val="110000"/>
              </a:lnSpc>
              <a:buNone/>
            </a:pPr>
            <a:endParaRPr lang="fr-FR" sz="1000" b="1" dirty="0">
              <a:solidFill>
                <a:srgbClr val="002060"/>
              </a:solidFill>
            </a:endParaRPr>
          </a:p>
          <a:p>
            <a:pPr marL="0" indent="0">
              <a:lnSpc>
                <a:spcPct val="110000"/>
              </a:lnSpc>
              <a:buNone/>
            </a:pPr>
            <a:r>
              <a:rPr lang="fr-FR" sz="2200" b="1" dirty="0">
                <a:solidFill>
                  <a:srgbClr val="002060"/>
                </a:solidFill>
              </a:rPr>
              <a:t>Le RID peut avoir pour valeur : </a:t>
            </a:r>
          </a:p>
          <a:p>
            <a:pPr lvl="1">
              <a:buFont typeface="Wingdings" pitchFamily="2" charset="2"/>
              <a:buChar char="v"/>
            </a:pPr>
            <a:r>
              <a:rPr lang="fr-FR" sz="1800" dirty="0"/>
              <a:t>Une valeur entrée manuellement par l’administrateur réseau </a:t>
            </a:r>
          </a:p>
          <a:p>
            <a:pPr lvl="1">
              <a:buFont typeface="Wingdings" pitchFamily="2" charset="2"/>
              <a:buChar char="v"/>
            </a:pPr>
            <a:r>
              <a:rPr lang="fr-FR" sz="1800" dirty="0"/>
              <a:t>Si le routeur possède une adresse de Loopback, il choisir la plus grande adresse de Loopback </a:t>
            </a:r>
          </a:p>
          <a:p>
            <a:pPr lvl="1">
              <a:buFont typeface="Wingdings" pitchFamily="2" charset="2"/>
              <a:buChar char="v"/>
            </a:pPr>
            <a:r>
              <a:rPr lang="fr-FR" sz="1800" dirty="0"/>
              <a:t>Sinon, il choisira la plus grande adresse IP de ses interfaces opérationnelles</a:t>
            </a:r>
          </a:p>
          <a:p>
            <a:pPr lvl="1">
              <a:buFont typeface="Wingdings" pitchFamily="2" charset="2"/>
              <a:buChar char="v"/>
            </a:pPr>
            <a:r>
              <a:rPr lang="fr-FR" sz="1800" dirty="0"/>
              <a:t> Attention : Le RID ne change pas, même si une nouvelle interface s’active. Les changements n’ont lieu que si le processus OSPF est réinitialisé (« </a:t>
            </a:r>
            <a:r>
              <a:rPr lang="fr-FR" sz="1800" dirty="0" err="1"/>
              <a:t>clear</a:t>
            </a:r>
            <a:r>
              <a:rPr lang="fr-FR" sz="1800" dirty="0"/>
              <a:t> </a:t>
            </a:r>
            <a:r>
              <a:rPr lang="fr-FR" sz="1800" dirty="0" err="1"/>
              <a:t>ip</a:t>
            </a:r>
            <a:r>
              <a:rPr lang="fr-FR" sz="1800" dirty="0"/>
              <a:t> ospf </a:t>
            </a:r>
            <a:r>
              <a:rPr lang="fr-FR" sz="1800" dirty="0" err="1"/>
              <a:t>process</a:t>
            </a:r>
            <a:r>
              <a:rPr lang="fr-FR" sz="1800" dirty="0"/>
              <a:t> »).</a:t>
            </a:r>
            <a:endParaRPr lang="fr-FR" i="1" dirty="0"/>
          </a:p>
        </p:txBody>
      </p:sp>
      <p:pic>
        <p:nvPicPr>
          <p:cNvPr id="7" name="Image 6">
            <a:extLst>
              <a:ext uri="{FF2B5EF4-FFF2-40B4-BE49-F238E27FC236}">
                <a16:creationId xmlns:a16="http://schemas.microsoft.com/office/drawing/2014/main" id="{5FF3D4C0-C7D3-4A48-87D9-4C2F99209D2E}"/>
              </a:ext>
            </a:extLst>
          </p:cNvPr>
          <p:cNvPicPr>
            <a:picLocks noChangeAspect="1"/>
          </p:cNvPicPr>
          <p:nvPr/>
        </p:nvPicPr>
        <p:blipFill>
          <a:blip r:embed="rId2"/>
          <a:stretch>
            <a:fillRect/>
          </a:stretch>
        </p:blipFill>
        <p:spPr>
          <a:xfrm>
            <a:off x="352298" y="2337932"/>
            <a:ext cx="5321300" cy="3161168"/>
          </a:xfrm>
          <a:prstGeom prst="rect">
            <a:avLst/>
          </a:prstGeom>
        </p:spPr>
      </p:pic>
    </p:spTree>
    <p:extLst>
      <p:ext uri="{BB962C8B-B14F-4D97-AF65-F5344CB8AC3E}">
        <p14:creationId xmlns:p14="http://schemas.microsoft.com/office/powerpoint/2010/main" val="2958677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La découverte des voisins ospf (1/2)</a:t>
            </a:r>
          </a:p>
        </p:txBody>
      </p:sp>
      <p:sp>
        <p:nvSpPr>
          <p:cNvPr id="3" name="Espace réservé du contenu 2">
            <a:extLst>
              <a:ext uri="{FF2B5EF4-FFF2-40B4-BE49-F238E27FC236}">
                <a16:creationId xmlns:a16="http://schemas.microsoft.com/office/drawing/2014/main" id="{F6D27F85-F168-DA4C-9224-B4D0127E3468}"/>
              </a:ext>
            </a:extLst>
          </p:cNvPr>
          <p:cNvSpPr>
            <a:spLocks noGrp="1"/>
          </p:cNvSpPr>
          <p:nvPr>
            <p:ph idx="1"/>
          </p:nvPr>
        </p:nvSpPr>
        <p:spPr>
          <a:xfrm>
            <a:off x="1854200" y="2413000"/>
            <a:ext cx="8343900" cy="3949700"/>
          </a:xfrm>
        </p:spPr>
        <p:txBody>
          <a:bodyPr>
            <a:normAutofit fontScale="92500" lnSpcReduction="10000"/>
          </a:bodyPr>
          <a:lstStyle/>
          <a:p>
            <a:r>
              <a:rPr lang="fr-FR" sz="2000" b="1" dirty="0">
                <a:solidFill>
                  <a:srgbClr val="002060"/>
                </a:solidFill>
              </a:rPr>
              <a:t>Deux routeurs OSPF deviennent voisins s’ils possèdent une interface OSPF sur le même sous-réseau. </a:t>
            </a:r>
          </a:p>
          <a:p>
            <a:pPr marL="0" indent="0">
              <a:buNone/>
            </a:pPr>
            <a:endParaRPr lang="fr-FR" sz="1100" dirty="0"/>
          </a:p>
          <a:p>
            <a:r>
              <a:rPr lang="fr-FR" sz="2000" b="1" dirty="0">
                <a:solidFill>
                  <a:srgbClr val="002060"/>
                </a:solidFill>
              </a:rPr>
              <a:t>Pour découvrir d’autres routeurs OSPF, le routeur diffuse par multicast un message du type OSPF Hello packet à destination de l’adresse 224.0.0.5 :</a:t>
            </a:r>
          </a:p>
          <a:p>
            <a:pPr lvl="2">
              <a:buFont typeface="Courier New" panose="02070309020205020404" pitchFamily="49" charset="0"/>
              <a:buChar char="o"/>
            </a:pPr>
            <a:r>
              <a:rPr lang="fr-FR" sz="1800" i="1" dirty="0"/>
              <a:t>Envoyés toutes les 10 secondes sur les réseaux supportant le broadcast.</a:t>
            </a:r>
          </a:p>
          <a:p>
            <a:pPr lvl="2">
              <a:buFont typeface="Courier New" panose="02070309020205020404" pitchFamily="49" charset="0"/>
              <a:buChar char="o"/>
            </a:pPr>
            <a:r>
              <a:rPr lang="fr-FR" sz="1800" i="1" dirty="0"/>
              <a:t>Envoyés toutes les 30 secondes sur les autres réseaux (NBMA).</a:t>
            </a:r>
          </a:p>
          <a:p>
            <a:pPr marL="457200" lvl="2" indent="0">
              <a:buNone/>
            </a:pPr>
            <a:endParaRPr lang="fr-FR" sz="1100" dirty="0"/>
          </a:p>
          <a:p>
            <a:r>
              <a:rPr lang="fr-FR" sz="2000" b="1" dirty="0">
                <a:solidFill>
                  <a:srgbClr val="002060"/>
                </a:solidFill>
              </a:rPr>
              <a:t>Ces paquets permettent de : </a:t>
            </a:r>
          </a:p>
          <a:p>
            <a:pPr lvl="2">
              <a:buFont typeface="Courier New" panose="02070309020205020404" pitchFamily="49" charset="0"/>
              <a:buChar char="o"/>
            </a:pPr>
            <a:r>
              <a:rPr lang="fr-FR" sz="1800" i="1" dirty="0"/>
              <a:t>Découvrir ses voisins.</a:t>
            </a:r>
          </a:p>
          <a:p>
            <a:pPr lvl="2">
              <a:buFont typeface="Courier New" panose="02070309020205020404" pitchFamily="49" charset="0"/>
              <a:buChar char="o"/>
            </a:pPr>
            <a:r>
              <a:rPr lang="fr-FR" sz="1800" i="1" dirty="0"/>
              <a:t>Elire le Designated Router et le Backup Designated Router</a:t>
            </a:r>
            <a:endParaRPr lang="fr-FR" i="1" dirty="0"/>
          </a:p>
        </p:txBody>
      </p:sp>
    </p:spTree>
    <p:extLst>
      <p:ext uri="{BB962C8B-B14F-4D97-AF65-F5344CB8AC3E}">
        <p14:creationId xmlns:p14="http://schemas.microsoft.com/office/powerpoint/2010/main" val="1702782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La découverte des voisins ospf (2/2)</a:t>
            </a:r>
          </a:p>
        </p:txBody>
      </p:sp>
      <p:sp>
        <p:nvSpPr>
          <p:cNvPr id="3" name="Espace réservé du contenu 2">
            <a:extLst>
              <a:ext uri="{FF2B5EF4-FFF2-40B4-BE49-F238E27FC236}">
                <a16:creationId xmlns:a16="http://schemas.microsoft.com/office/drawing/2014/main" id="{F6D27F85-F168-DA4C-9224-B4D0127E3468}"/>
              </a:ext>
            </a:extLst>
          </p:cNvPr>
          <p:cNvSpPr>
            <a:spLocks noGrp="1"/>
          </p:cNvSpPr>
          <p:nvPr>
            <p:ph idx="1"/>
          </p:nvPr>
        </p:nvSpPr>
        <p:spPr>
          <a:xfrm>
            <a:off x="1244600" y="2413000"/>
            <a:ext cx="9652000" cy="3949700"/>
          </a:xfrm>
        </p:spPr>
        <p:txBody>
          <a:bodyPr>
            <a:normAutofit/>
          </a:bodyPr>
          <a:lstStyle/>
          <a:p>
            <a:r>
              <a:rPr lang="fr-FR" sz="2000" b="1" dirty="0">
                <a:solidFill>
                  <a:srgbClr val="002060"/>
                </a:solidFill>
              </a:rPr>
              <a:t>Chaque routeur a besoin de savoir si le message Hello est bien arrivé à destination. </a:t>
            </a:r>
          </a:p>
          <a:p>
            <a:r>
              <a:rPr lang="fr-FR" sz="2000" b="1" dirty="0">
                <a:solidFill>
                  <a:srgbClr val="002060"/>
                </a:solidFill>
              </a:rPr>
              <a:t>Si routeur A reçoit d’un routeur B un message Hello : </a:t>
            </a:r>
          </a:p>
          <a:p>
            <a:pPr lvl="2"/>
            <a:r>
              <a:rPr lang="fr-FR" sz="1800" i="1" dirty="0"/>
              <a:t>Il va prévenir B qu’il a bien reçu son message Hello en ajoutant B dans la liste de ses voisins dans le prochain message Hello qu’il expédiera. </a:t>
            </a:r>
          </a:p>
          <a:p>
            <a:pPr lvl="2"/>
            <a:r>
              <a:rPr lang="fr-FR" sz="1800" i="1" dirty="0"/>
              <a:t>B fera de même en ajoutant A dans la liste de ses voisins dans son prochain message Hello.</a:t>
            </a:r>
          </a:p>
          <a:p>
            <a:r>
              <a:rPr lang="fr-FR" sz="2000" b="1" dirty="0">
                <a:solidFill>
                  <a:srgbClr val="002060"/>
                </a:solidFill>
              </a:rPr>
              <a:t>Dés qu’un routeur voit son propre RID dans la liste des voisins d’un paquet hello provenant d’un autre routeur, il sait qu’une « </a:t>
            </a:r>
            <a:r>
              <a:rPr lang="fr-FR" sz="2000" b="1" dirty="0" err="1">
                <a:solidFill>
                  <a:srgbClr val="002060"/>
                </a:solidFill>
              </a:rPr>
              <a:t>two</a:t>
            </a:r>
            <a:r>
              <a:rPr lang="fr-FR" sz="2000" b="1" dirty="0">
                <a:solidFill>
                  <a:srgbClr val="002060"/>
                </a:solidFill>
              </a:rPr>
              <a:t>-way communication » est établie. </a:t>
            </a:r>
          </a:p>
          <a:p>
            <a:pPr lvl="2"/>
            <a:r>
              <a:rPr lang="fr-FR" sz="1800" i="1" dirty="0"/>
              <a:t>Des </a:t>
            </a:r>
            <a:r>
              <a:rPr lang="fr-FR" sz="1800" i="1" dirty="0" err="1"/>
              <a:t>LSAs</a:t>
            </a:r>
            <a:r>
              <a:rPr lang="fr-FR" sz="1800" i="1" dirty="0"/>
              <a:t> sont dés lors susceptibles d’être échangés.</a:t>
            </a:r>
            <a:endParaRPr lang="fr-FR" i="1" dirty="0"/>
          </a:p>
        </p:txBody>
      </p:sp>
    </p:spTree>
    <p:extLst>
      <p:ext uri="{BB962C8B-B14F-4D97-AF65-F5344CB8AC3E}">
        <p14:creationId xmlns:p14="http://schemas.microsoft.com/office/powerpoint/2010/main" val="3323299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Exemple hello paquet</a:t>
            </a:r>
          </a:p>
        </p:txBody>
      </p:sp>
      <p:pic>
        <p:nvPicPr>
          <p:cNvPr id="7" name="Image 6">
            <a:extLst>
              <a:ext uri="{FF2B5EF4-FFF2-40B4-BE49-F238E27FC236}">
                <a16:creationId xmlns:a16="http://schemas.microsoft.com/office/drawing/2014/main" id="{A666A954-1D23-FC4D-9EE3-0321713FFDC4}"/>
              </a:ext>
            </a:extLst>
          </p:cNvPr>
          <p:cNvPicPr>
            <a:picLocks noChangeAspect="1"/>
          </p:cNvPicPr>
          <p:nvPr/>
        </p:nvPicPr>
        <p:blipFill>
          <a:blip r:embed="rId2"/>
          <a:stretch>
            <a:fillRect/>
          </a:stretch>
        </p:blipFill>
        <p:spPr>
          <a:xfrm>
            <a:off x="2870408" y="2243530"/>
            <a:ext cx="6451184" cy="4512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2644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957072" y="275328"/>
            <a:ext cx="4486656" cy="1141497"/>
          </a:xfrm>
        </p:spPr>
        <p:txBody>
          <a:bodyPr/>
          <a:lstStyle/>
          <a:p>
            <a:r>
              <a:rPr lang="fr-FR" dirty="0"/>
              <a:t>Le designated router (DR)</a:t>
            </a:r>
          </a:p>
        </p:txBody>
      </p:sp>
      <p:pic>
        <p:nvPicPr>
          <p:cNvPr id="6" name="Image 5">
            <a:extLst>
              <a:ext uri="{FF2B5EF4-FFF2-40B4-BE49-F238E27FC236}">
                <a16:creationId xmlns:a16="http://schemas.microsoft.com/office/drawing/2014/main" id="{54A26A05-6D43-F24A-AD10-4F1D655E14CC}"/>
              </a:ext>
            </a:extLst>
          </p:cNvPr>
          <p:cNvPicPr>
            <a:picLocks noChangeAspect="1"/>
          </p:cNvPicPr>
          <p:nvPr/>
        </p:nvPicPr>
        <p:blipFill>
          <a:blip r:embed="rId2"/>
          <a:stretch>
            <a:fillRect/>
          </a:stretch>
        </p:blipFill>
        <p:spPr>
          <a:xfrm>
            <a:off x="819150" y="2349500"/>
            <a:ext cx="4762500" cy="3352800"/>
          </a:xfrm>
          <a:prstGeom prst="rect">
            <a:avLst/>
          </a:prstGeom>
        </p:spPr>
      </p:pic>
      <p:sp>
        <p:nvSpPr>
          <p:cNvPr id="8" name="ZoneTexte 7">
            <a:extLst>
              <a:ext uri="{FF2B5EF4-FFF2-40B4-BE49-F238E27FC236}">
                <a16:creationId xmlns:a16="http://schemas.microsoft.com/office/drawing/2014/main" id="{60C21751-DDA9-9544-962E-78436EACCAD8}"/>
              </a:ext>
            </a:extLst>
          </p:cNvPr>
          <p:cNvSpPr txBox="1"/>
          <p:nvPr/>
        </p:nvSpPr>
        <p:spPr>
          <a:xfrm>
            <a:off x="1930400" y="1841500"/>
            <a:ext cx="2717800" cy="369332"/>
          </a:xfrm>
          <a:prstGeom prst="rect">
            <a:avLst/>
          </a:prstGeom>
          <a:noFill/>
        </p:spPr>
        <p:txBody>
          <a:bodyPr wrap="square" rtlCol="0">
            <a:spAutoFit/>
          </a:bodyPr>
          <a:lstStyle/>
          <a:p>
            <a:pPr algn="ctr"/>
            <a:r>
              <a:rPr lang="fr-FR" dirty="0"/>
              <a:t>SANS DR</a:t>
            </a:r>
          </a:p>
        </p:txBody>
      </p:sp>
      <p:sp>
        <p:nvSpPr>
          <p:cNvPr id="9" name="ZoneTexte 8">
            <a:extLst>
              <a:ext uri="{FF2B5EF4-FFF2-40B4-BE49-F238E27FC236}">
                <a16:creationId xmlns:a16="http://schemas.microsoft.com/office/drawing/2014/main" id="{4A229888-5203-B143-9D54-C89D882553DF}"/>
              </a:ext>
            </a:extLst>
          </p:cNvPr>
          <p:cNvSpPr txBox="1"/>
          <p:nvPr/>
        </p:nvSpPr>
        <p:spPr>
          <a:xfrm>
            <a:off x="1841500" y="5828268"/>
            <a:ext cx="2717800" cy="369332"/>
          </a:xfrm>
          <a:prstGeom prst="rect">
            <a:avLst/>
          </a:prstGeom>
          <a:noFill/>
        </p:spPr>
        <p:txBody>
          <a:bodyPr wrap="square" rtlCol="0">
            <a:spAutoFit/>
          </a:bodyPr>
          <a:lstStyle/>
          <a:p>
            <a:pPr algn="ctr"/>
            <a:r>
              <a:rPr lang="fr-FR" dirty="0"/>
              <a:t>AVEC DR</a:t>
            </a:r>
          </a:p>
        </p:txBody>
      </p:sp>
      <p:sp>
        <p:nvSpPr>
          <p:cNvPr id="10" name="ZoneTexte 9">
            <a:extLst>
              <a:ext uri="{FF2B5EF4-FFF2-40B4-BE49-F238E27FC236}">
                <a16:creationId xmlns:a16="http://schemas.microsoft.com/office/drawing/2014/main" id="{6E4F8A9F-DBA8-D14F-8D70-BDC41FF62063}"/>
              </a:ext>
            </a:extLst>
          </p:cNvPr>
          <p:cNvSpPr txBox="1"/>
          <p:nvPr/>
        </p:nvSpPr>
        <p:spPr>
          <a:xfrm>
            <a:off x="6286500" y="275328"/>
            <a:ext cx="5905500" cy="923330"/>
          </a:xfrm>
          <a:prstGeom prst="rect">
            <a:avLst/>
          </a:prstGeom>
          <a:noFill/>
        </p:spPr>
        <p:txBody>
          <a:bodyPr wrap="square" rtlCol="0">
            <a:spAutoFit/>
          </a:bodyPr>
          <a:lstStyle/>
          <a:p>
            <a:r>
              <a:rPr lang="fr-FR" b="1" u="sng" dirty="0">
                <a:solidFill>
                  <a:srgbClr val="002060"/>
                </a:solidFill>
              </a:rPr>
              <a:t>Afin de diminuer le trafic réseau entre les routeurs, dans certains cas, un DR est élu. Ainsi tous les échanges ne se font qu’avec ce routeur désigné.</a:t>
            </a:r>
          </a:p>
        </p:txBody>
      </p:sp>
      <p:sp>
        <p:nvSpPr>
          <p:cNvPr id="11" name="ZoneTexte 10">
            <a:extLst>
              <a:ext uri="{FF2B5EF4-FFF2-40B4-BE49-F238E27FC236}">
                <a16:creationId xmlns:a16="http://schemas.microsoft.com/office/drawing/2014/main" id="{8CDCFC0C-50A1-044E-85B4-463ADE874CEC}"/>
              </a:ext>
            </a:extLst>
          </p:cNvPr>
          <p:cNvSpPr txBox="1"/>
          <p:nvPr/>
        </p:nvSpPr>
        <p:spPr>
          <a:xfrm>
            <a:off x="6286500" y="1416825"/>
            <a:ext cx="5905500" cy="5355312"/>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rgbClr val="002060"/>
                </a:solidFill>
              </a:rPr>
              <a:t>Chaque routeur possède une priorité.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solidFill>
                  <a:srgbClr val="002060"/>
                </a:solidFill>
              </a:rPr>
              <a:t>Le routeur qui envoie un message Hello avec la plus grande priorité OSPF est élu DR et le second est élu BDR.</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solidFill>
                  <a:srgbClr val="002060"/>
                </a:solidFill>
              </a:rPr>
              <a:t>En cas d’égalité de priorité (si on laisse la valeur par défaut) c’est le routeur avec le plus grand RID qui est élu DR.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solidFill>
                  <a:srgbClr val="002060"/>
                </a:solidFill>
              </a:rPr>
              <a:t>Une priorité de 0 signifie que le routeur ne sera jamais élu DR ou BDR.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solidFill>
                  <a:srgbClr val="002060"/>
                </a:solidFill>
              </a:rPr>
              <a:t>Attention, si un DR est élu et qu’un routeur apparaît avec une meilleure priorité, le DR ne sera réélu qu’en cas de défaillance du DR ou du BDR : </a:t>
            </a:r>
          </a:p>
          <a:p>
            <a:pPr marL="742950" lvl="1" indent="-285750">
              <a:buFont typeface="Wingdings" pitchFamily="2" charset="2"/>
              <a:buChar char="ü"/>
            </a:pPr>
            <a:r>
              <a:rPr lang="fr-FR" i="1" dirty="0"/>
              <a:t>Si le DR est en panne, le BDR devient DR et un nouveau BDR est élu </a:t>
            </a:r>
          </a:p>
          <a:p>
            <a:pPr marL="742950" lvl="1" indent="-285750">
              <a:buFont typeface="Wingdings" pitchFamily="2" charset="2"/>
              <a:buChar char="ü"/>
            </a:pPr>
            <a:r>
              <a:rPr lang="fr-FR" i="1" dirty="0"/>
              <a:t>Si le BDR est en panne, un nouveau BDR est élu.</a:t>
            </a:r>
          </a:p>
        </p:txBody>
      </p:sp>
    </p:spTree>
    <p:extLst>
      <p:ext uri="{BB962C8B-B14F-4D97-AF65-F5344CB8AC3E}">
        <p14:creationId xmlns:p14="http://schemas.microsoft.com/office/powerpoint/2010/main" val="7470610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Echange des données entre routeur OSPF</a:t>
            </a:r>
          </a:p>
        </p:txBody>
      </p:sp>
      <p:sp>
        <p:nvSpPr>
          <p:cNvPr id="2" name="Espace réservé du contenu 1">
            <a:extLst>
              <a:ext uri="{FF2B5EF4-FFF2-40B4-BE49-F238E27FC236}">
                <a16:creationId xmlns:a16="http://schemas.microsoft.com/office/drawing/2014/main" id="{B1B04520-4E3D-D743-8FD8-911840E1A50C}"/>
              </a:ext>
            </a:extLst>
          </p:cNvPr>
          <p:cNvSpPr>
            <a:spLocks noGrp="1"/>
          </p:cNvSpPr>
          <p:nvPr>
            <p:ph idx="1"/>
          </p:nvPr>
        </p:nvSpPr>
        <p:spPr>
          <a:xfrm>
            <a:off x="1676400" y="2396744"/>
            <a:ext cx="9080500" cy="4219956"/>
          </a:xfrm>
        </p:spPr>
        <p:txBody>
          <a:bodyPr>
            <a:normAutofit/>
          </a:bodyPr>
          <a:lstStyle/>
          <a:p>
            <a:r>
              <a:rPr lang="fr-FR" dirty="0"/>
              <a:t>Sur une interface sans DR (liaison point to point) les mises à jour OSPF sont envoyées directement à tous les voisins. </a:t>
            </a:r>
          </a:p>
          <a:p>
            <a:r>
              <a:rPr lang="fr-FR" dirty="0"/>
              <a:t>Lorsqu’un DR existe, les routeurs DROTHER (non DR ou BDR) envoient leurs mises à jour au DR et BDR en utilisant l’adresse multicast </a:t>
            </a:r>
            <a:r>
              <a:rPr lang="fr-FR" dirty="0">
                <a:solidFill>
                  <a:srgbClr val="002060"/>
                </a:solidFill>
              </a:rPr>
              <a:t>224.0.0.6</a:t>
            </a:r>
            <a:r>
              <a:rPr lang="fr-FR" dirty="0"/>
              <a:t>. </a:t>
            </a:r>
          </a:p>
          <a:p>
            <a:r>
              <a:rPr lang="fr-FR" dirty="0"/>
              <a:t>Le DR relaie les mises à jour à tous les routeurs OSPF en utilisant l’adresse multicast </a:t>
            </a:r>
            <a:r>
              <a:rPr lang="fr-FR" dirty="0">
                <a:solidFill>
                  <a:srgbClr val="002060"/>
                </a:solidFill>
              </a:rPr>
              <a:t>224.0.0.5</a:t>
            </a:r>
            <a:r>
              <a:rPr lang="fr-FR" dirty="0"/>
              <a:t>. </a:t>
            </a:r>
          </a:p>
          <a:p>
            <a:r>
              <a:rPr lang="fr-FR" dirty="0"/>
              <a:t>Le BDR reçoit les mises à jours, mais ne les transmet pas.</a:t>
            </a:r>
          </a:p>
          <a:p>
            <a:r>
              <a:rPr lang="fr-FR" dirty="0"/>
              <a:t>Les routeurs voisins échangent alors leur BDD entre eux. Dés qu’un routeur a fait cet échange, il est dit en état : « Full State ».</a:t>
            </a:r>
          </a:p>
          <a:p>
            <a:r>
              <a:rPr lang="fr-FR" dirty="0"/>
              <a:t>Un routeur « Full State » échange des </a:t>
            </a:r>
            <a:r>
              <a:rPr lang="fr-FR" dirty="0" err="1"/>
              <a:t>LSUs</a:t>
            </a:r>
            <a:r>
              <a:rPr lang="fr-FR" dirty="0"/>
              <a:t> avec ses voisins. </a:t>
            </a:r>
          </a:p>
          <a:p>
            <a:r>
              <a:rPr lang="fr-FR" dirty="0"/>
              <a:t>Donc : un routeur sera « Full State » avec un DR et un BDR et en « 2 way state » avec les autres routeurs </a:t>
            </a:r>
            <a:r>
              <a:rPr lang="fr-FR" dirty="0" err="1"/>
              <a:t>DROTHERs</a:t>
            </a:r>
            <a:r>
              <a:rPr lang="fr-FR" dirty="0"/>
              <a:t>.</a:t>
            </a:r>
          </a:p>
        </p:txBody>
      </p:sp>
    </p:spTree>
    <p:extLst>
      <p:ext uri="{BB962C8B-B14F-4D97-AF65-F5344CB8AC3E}">
        <p14:creationId xmlns:p14="http://schemas.microsoft.com/office/powerpoint/2010/main" val="29849989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769620" y="351528"/>
            <a:ext cx="4486656" cy="1141497"/>
          </a:xfrm>
        </p:spPr>
        <p:txBody>
          <a:bodyPr/>
          <a:lstStyle/>
          <a:p>
            <a:r>
              <a:rPr lang="fr-FR" dirty="0"/>
              <a:t>Rappel : la distance administrative</a:t>
            </a:r>
          </a:p>
        </p:txBody>
      </p:sp>
      <p:sp>
        <p:nvSpPr>
          <p:cNvPr id="2" name="Espace réservé du contenu 1">
            <a:extLst>
              <a:ext uri="{FF2B5EF4-FFF2-40B4-BE49-F238E27FC236}">
                <a16:creationId xmlns:a16="http://schemas.microsoft.com/office/drawing/2014/main" id="{B1B04520-4E3D-D743-8FD8-911840E1A50C}"/>
              </a:ext>
            </a:extLst>
          </p:cNvPr>
          <p:cNvSpPr>
            <a:spLocks noGrp="1"/>
          </p:cNvSpPr>
          <p:nvPr>
            <p:ph idx="1"/>
          </p:nvPr>
        </p:nvSpPr>
        <p:spPr>
          <a:xfrm>
            <a:off x="6134100" y="1858772"/>
            <a:ext cx="5956300" cy="3678428"/>
          </a:xfrm>
        </p:spPr>
        <p:txBody>
          <a:bodyPr>
            <a:normAutofit/>
          </a:bodyPr>
          <a:lstStyle/>
          <a:p>
            <a:r>
              <a:rPr lang="fr-FR" dirty="0"/>
              <a:t>La distance administrative est la fonctionnalité que les routeurs utilisent afin de sélectionner le meilleur chemin quand il y a deux routes ou plus vers la même destination à partir de deux protocoles de routage différents. </a:t>
            </a:r>
          </a:p>
          <a:p>
            <a:r>
              <a:rPr lang="fr-FR" dirty="0"/>
              <a:t>La distance administrative définit la fiabilité d'un protocole de routage. </a:t>
            </a:r>
          </a:p>
          <a:p>
            <a:r>
              <a:rPr lang="fr-FR" dirty="0"/>
              <a:t>Chaque protocole de routage est classé du plus fiable (crédible) au moins fiable, à l'aide d'une valeur de distance administrative.</a:t>
            </a:r>
          </a:p>
        </p:txBody>
      </p:sp>
      <p:pic>
        <p:nvPicPr>
          <p:cNvPr id="6" name="Image 5">
            <a:extLst>
              <a:ext uri="{FF2B5EF4-FFF2-40B4-BE49-F238E27FC236}">
                <a16:creationId xmlns:a16="http://schemas.microsoft.com/office/drawing/2014/main" id="{1C040480-E882-2D41-80A7-35AF530CF472}"/>
              </a:ext>
            </a:extLst>
          </p:cNvPr>
          <p:cNvPicPr>
            <a:picLocks noChangeAspect="1"/>
          </p:cNvPicPr>
          <p:nvPr/>
        </p:nvPicPr>
        <p:blipFill>
          <a:blip r:embed="rId2"/>
          <a:stretch>
            <a:fillRect/>
          </a:stretch>
        </p:blipFill>
        <p:spPr>
          <a:xfrm>
            <a:off x="101600" y="2774674"/>
            <a:ext cx="5900964" cy="2165625"/>
          </a:xfrm>
          <a:prstGeom prst="rect">
            <a:avLst/>
          </a:prstGeom>
        </p:spPr>
      </p:pic>
      <p:sp>
        <p:nvSpPr>
          <p:cNvPr id="7" name="ZoneTexte 6">
            <a:extLst>
              <a:ext uri="{FF2B5EF4-FFF2-40B4-BE49-F238E27FC236}">
                <a16:creationId xmlns:a16="http://schemas.microsoft.com/office/drawing/2014/main" id="{A86193A3-69FD-184C-8E56-FCC15321B12F}"/>
              </a:ext>
            </a:extLst>
          </p:cNvPr>
          <p:cNvSpPr txBox="1"/>
          <p:nvPr/>
        </p:nvSpPr>
        <p:spPr>
          <a:xfrm>
            <a:off x="6935726" y="737610"/>
            <a:ext cx="4240274" cy="369332"/>
          </a:xfrm>
          <a:prstGeom prst="rect">
            <a:avLst/>
          </a:prstGeom>
          <a:noFill/>
        </p:spPr>
        <p:txBody>
          <a:bodyPr wrap="square" rtlCol="0">
            <a:spAutoFit/>
          </a:bodyPr>
          <a:lstStyle/>
          <a:p>
            <a:pPr algn="ctr"/>
            <a:r>
              <a:rPr lang="fr-FR" b="1" dirty="0">
                <a:solidFill>
                  <a:srgbClr val="002060"/>
                </a:solidFill>
              </a:rPr>
              <a:t>Description distance administrative</a:t>
            </a:r>
          </a:p>
        </p:txBody>
      </p:sp>
    </p:spTree>
    <p:extLst>
      <p:ext uri="{BB962C8B-B14F-4D97-AF65-F5344CB8AC3E}">
        <p14:creationId xmlns:p14="http://schemas.microsoft.com/office/powerpoint/2010/main" val="26330691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L’authentification ospf</a:t>
            </a:r>
          </a:p>
        </p:txBody>
      </p:sp>
      <p:sp>
        <p:nvSpPr>
          <p:cNvPr id="2" name="Espace réservé du contenu 1">
            <a:extLst>
              <a:ext uri="{FF2B5EF4-FFF2-40B4-BE49-F238E27FC236}">
                <a16:creationId xmlns:a16="http://schemas.microsoft.com/office/drawing/2014/main" id="{B1B04520-4E3D-D743-8FD8-911840E1A50C}"/>
              </a:ext>
            </a:extLst>
          </p:cNvPr>
          <p:cNvSpPr>
            <a:spLocks noGrp="1"/>
          </p:cNvSpPr>
          <p:nvPr>
            <p:ph idx="1"/>
          </p:nvPr>
        </p:nvSpPr>
        <p:spPr>
          <a:xfrm>
            <a:off x="2231136" y="2638044"/>
            <a:ext cx="7928864" cy="3432556"/>
          </a:xfrm>
        </p:spPr>
        <p:txBody>
          <a:bodyPr>
            <a:normAutofit/>
          </a:bodyPr>
          <a:lstStyle/>
          <a:p>
            <a:r>
              <a:rPr lang="fr-FR" dirty="0">
                <a:solidFill>
                  <a:srgbClr val="002060"/>
                </a:solidFill>
              </a:rPr>
              <a:t>Avec OSPF, comme avec la plupart des autres protocoles de routage (Ripv2), il est possible d’authentifier les paquets. </a:t>
            </a:r>
          </a:p>
          <a:p>
            <a:pPr marL="0" indent="0">
              <a:buNone/>
            </a:pPr>
            <a:endParaRPr lang="fr-FR" sz="1000" dirty="0"/>
          </a:p>
          <a:p>
            <a:r>
              <a:rPr lang="fr-FR" dirty="0">
                <a:solidFill>
                  <a:srgbClr val="002060"/>
                </a:solidFill>
              </a:rPr>
              <a:t>2 méthodes : </a:t>
            </a:r>
          </a:p>
          <a:p>
            <a:pPr lvl="2">
              <a:buFont typeface="Wingdings" pitchFamily="2" charset="2"/>
              <a:buChar char="v"/>
            </a:pPr>
            <a:r>
              <a:rPr lang="fr-FR" dirty="0"/>
              <a:t>Authentification </a:t>
            </a:r>
            <a:r>
              <a:rPr lang="fr-FR" dirty="0" err="1"/>
              <a:t>plaintext</a:t>
            </a:r>
            <a:r>
              <a:rPr lang="fr-FR" dirty="0"/>
              <a:t> : transmission en clair du mot de passe.</a:t>
            </a:r>
          </a:p>
          <a:p>
            <a:pPr lvl="2">
              <a:buFont typeface="Wingdings" pitchFamily="2" charset="2"/>
              <a:buChar char="v"/>
            </a:pPr>
            <a:r>
              <a:rPr lang="fr-FR" dirty="0"/>
              <a:t>Authentification message-digest (hash MD5).</a:t>
            </a:r>
          </a:p>
          <a:p>
            <a:pPr marL="457200" lvl="2" indent="0">
              <a:buNone/>
            </a:pPr>
            <a:endParaRPr lang="fr-FR" sz="1000" dirty="0"/>
          </a:p>
          <a:p>
            <a:r>
              <a:rPr lang="fr-FR" u="sng" dirty="0"/>
              <a:t>Attention : l’authentification ne chiffre pas les tables de routage.</a:t>
            </a:r>
          </a:p>
        </p:txBody>
      </p:sp>
    </p:spTree>
    <p:extLst>
      <p:ext uri="{BB962C8B-B14F-4D97-AF65-F5344CB8AC3E}">
        <p14:creationId xmlns:p14="http://schemas.microsoft.com/office/powerpoint/2010/main" val="42272843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Les zones ospf</a:t>
            </a:r>
          </a:p>
        </p:txBody>
      </p:sp>
      <p:sp>
        <p:nvSpPr>
          <p:cNvPr id="2" name="Espace réservé du contenu 1">
            <a:extLst>
              <a:ext uri="{FF2B5EF4-FFF2-40B4-BE49-F238E27FC236}">
                <a16:creationId xmlns:a16="http://schemas.microsoft.com/office/drawing/2014/main" id="{B1B04520-4E3D-D743-8FD8-911840E1A50C}"/>
              </a:ext>
            </a:extLst>
          </p:cNvPr>
          <p:cNvSpPr>
            <a:spLocks noGrp="1"/>
          </p:cNvSpPr>
          <p:nvPr>
            <p:ph idx="1"/>
          </p:nvPr>
        </p:nvSpPr>
        <p:spPr>
          <a:xfrm>
            <a:off x="2231136" y="2638044"/>
            <a:ext cx="7928864" cy="3851656"/>
          </a:xfrm>
        </p:spPr>
        <p:txBody>
          <a:bodyPr>
            <a:normAutofit/>
          </a:bodyPr>
          <a:lstStyle/>
          <a:p>
            <a:r>
              <a:rPr lang="fr-FR" b="1" dirty="0">
                <a:solidFill>
                  <a:srgbClr val="002060"/>
                </a:solidFill>
              </a:rPr>
              <a:t>OSPF peut être utilisé sur de petits réseaux, ou sur des grands réseaux.</a:t>
            </a:r>
          </a:p>
          <a:p>
            <a:r>
              <a:rPr lang="fr-FR" b="1" dirty="0">
                <a:solidFill>
                  <a:srgbClr val="002060"/>
                </a:solidFill>
              </a:rPr>
              <a:t>Supposons maintenant que nous avons 1000 routeurs : </a:t>
            </a:r>
          </a:p>
          <a:p>
            <a:pPr lvl="2">
              <a:buFont typeface="Wingdings" pitchFamily="2" charset="2"/>
              <a:buChar char="Ø"/>
            </a:pPr>
            <a:r>
              <a:rPr lang="fr-FR" dirty="0"/>
              <a:t>Plus le réseau est grand, plus il faudra de mémoire pour stocker la topologie du réseau. </a:t>
            </a:r>
          </a:p>
          <a:p>
            <a:pPr lvl="2">
              <a:buFont typeface="Wingdings" pitchFamily="2" charset="2"/>
              <a:buChar char="Ø"/>
            </a:pPr>
            <a:r>
              <a:rPr lang="fr-FR" dirty="0"/>
              <a:t>La résolution de l'algorithme SPF nécessitera plus de ressources de calcul.</a:t>
            </a:r>
          </a:p>
          <a:p>
            <a:pPr lvl="2">
              <a:buFont typeface="Wingdings" pitchFamily="2" charset="2"/>
              <a:buChar char="Ø"/>
            </a:pPr>
            <a:r>
              <a:rPr lang="fr-FR" dirty="0"/>
              <a:t>Un simple changement de </a:t>
            </a:r>
            <a:r>
              <a:rPr lang="fr-FR" dirty="0" err="1"/>
              <a:t>status</a:t>
            </a:r>
            <a:r>
              <a:rPr lang="fr-FR" dirty="0"/>
              <a:t> forcera à </a:t>
            </a:r>
            <a:r>
              <a:rPr lang="fr-FR" dirty="0" err="1"/>
              <a:t>re-éxécuter</a:t>
            </a:r>
            <a:r>
              <a:rPr lang="fr-FR" dirty="0"/>
              <a:t> sur tous les routeurs l'algorithme SPF.</a:t>
            </a:r>
          </a:p>
          <a:p>
            <a:r>
              <a:rPr lang="fr-FR" b="1" dirty="0">
                <a:solidFill>
                  <a:srgbClr val="002060"/>
                </a:solidFill>
              </a:rPr>
              <a:t>C'est pour cela que lorsque le réseau devient trop important, on doit utiliser le mécanisme des zones OSPF.</a:t>
            </a:r>
            <a:endParaRPr lang="fr-FR" b="1" u="sng" dirty="0">
              <a:solidFill>
                <a:srgbClr val="002060"/>
              </a:solidFill>
            </a:endParaRPr>
          </a:p>
        </p:txBody>
      </p:sp>
    </p:spTree>
    <p:extLst>
      <p:ext uri="{BB962C8B-B14F-4D97-AF65-F5344CB8AC3E}">
        <p14:creationId xmlns:p14="http://schemas.microsoft.com/office/powerpoint/2010/main" val="2909524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769620" y="233923"/>
            <a:ext cx="4486656" cy="1141497"/>
          </a:xfrm>
        </p:spPr>
        <p:txBody>
          <a:bodyPr/>
          <a:lstStyle/>
          <a:p>
            <a:r>
              <a:rPr lang="fr-FR" dirty="0"/>
              <a:t>Les zones ospf</a:t>
            </a:r>
          </a:p>
        </p:txBody>
      </p:sp>
      <p:pic>
        <p:nvPicPr>
          <p:cNvPr id="6" name="Espace réservé du contenu 5">
            <a:extLst>
              <a:ext uri="{FF2B5EF4-FFF2-40B4-BE49-F238E27FC236}">
                <a16:creationId xmlns:a16="http://schemas.microsoft.com/office/drawing/2014/main" id="{D7134C94-B1FA-AF47-BDA2-F58016A1BEBD}"/>
              </a:ext>
            </a:extLst>
          </p:cNvPr>
          <p:cNvPicPr>
            <a:picLocks noGrp="1" noChangeAspect="1"/>
          </p:cNvPicPr>
          <p:nvPr>
            <p:ph idx="1"/>
          </p:nvPr>
        </p:nvPicPr>
        <p:blipFill>
          <a:blip r:embed="rId2"/>
          <a:stretch>
            <a:fillRect/>
          </a:stretch>
        </p:blipFill>
        <p:spPr>
          <a:xfrm>
            <a:off x="169863" y="2218950"/>
            <a:ext cx="5763383" cy="3534149"/>
          </a:xfrm>
        </p:spPr>
      </p:pic>
      <p:sp>
        <p:nvSpPr>
          <p:cNvPr id="7" name="ZoneTexte 6">
            <a:extLst>
              <a:ext uri="{FF2B5EF4-FFF2-40B4-BE49-F238E27FC236}">
                <a16:creationId xmlns:a16="http://schemas.microsoft.com/office/drawing/2014/main" id="{BF01FAC0-9861-3C4E-96AC-44F586724DDE}"/>
              </a:ext>
            </a:extLst>
          </p:cNvPr>
          <p:cNvSpPr txBox="1"/>
          <p:nvPr/>
        </p:nvSpPr>
        <p:spPr>
          <a:xfrm>
            <a:off x="6096000" y="233923"/>
            <a:ext cx="6096000" cy="6463308"/>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rgbClr val="002060"/>
                </a:solidFill>
              </a:rPr>
              <a:t>Les zones OSPF </a:t>
            </a:r>
            <a:r>
              <a:rPr lang="fr-FR" dirty="0">
                <a:solidFill>
                  <a:srgbClr val="002060"/>
                </a:solidFill>
              </a:rPr>
              <a:t>permettent d'isoler des parties du réseau afin de diminuer la taille de la topologie réseau à mémoriser sur chaque routeur</a:t>
            </a:r>
            <a:r>
              <a:rPr lang="fr-FR" b="1" dirty="0">
                <a:solidFill>
                  <a:srgbClr val="002060"/>
                </a:solidFill>
              </a:rPr>
              <a:t>.</a:t>
            </a: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r>
              <a:rPr lang="fr-FR" b="1" dirty="0">
                <a:solidFill>
                  <a:srgbClr val="002060"/>
                </a:solidFill>
              </a:rPr>
              <a:t>Dans un système sans zone, </a:t>
            </a:r>
            <a:r>
              <a:rPr lang="fr-FR" dirty="0">
                <a:solidFill>
                  <a:srgbClr val="002060"/>
                </a:solidFill>
              </a:rPr>
              <a:t>les routeurs voient la topologie détaillé de son réseau, c’est-à-dire les routeurs, les liens vers les autres routeurs, etc… comme on peut le voir dans le premier schéma.</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fr-FR" b="1" dirty="0">
                <a:solidFill>
                  <a:srgbClr val="002060"/>
                </a:solidFill>
              </a:rPr>
              <a:t>Avec la définition de zone, </a:t>
            </a:r>
            <a:r>
              <a:rPr lang="fr-FR" dirty="0">
                <a:solidFill>
                  <a:srgbClr val="002060"/>
                </a:solidFill>
              </a:rPr>
              <a:t>chaque routeur de la zone 1, hors routeur ABR, ne voient des routeurs de la zone 2 que les sous-réseaux auxquels ils pourraient accéder.</a:t>
            </a: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r>
              <a:rPr lang="fr-FR" b="1" dirty="0">
                <a:solidFill>
                  <a:srgbClr val="002060"/>
                </a:solidFill>
              </a:rPr>
              <a:t>Les routeurs de la zone 1 n’enregistrent plus les différentes routes possibles mais principalement les sous-réseaux accessibles dans la zone 2.</a:t>
            </a: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r>
              <a:rPr lang="fr-FR" b="1" dirty="0">
                <a:solidFill>
                  <a:srgbClr val="002060"/>
                </a:solidFill>
              </a:rPr>
              <a:t>Chaque routeur d’une zone dispose de la topologie détaillée de sa zone mais pas de celle des autres zones.</a:t>
            </a: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r>
              <a:rPr lang="fr-FR" b="1" dirty="0">
                <a:solidFill>
                  <a:srgbClr val="002060"/>
                </a:solidFill>
              </a:rPr>
              <a:t>Cela permet de réduire la taille de la bdd et des tables de routage =&gt; performance améliorée.</a:t>
            </a:r>
          </a:p>
        </p:txBody>
      </p:sp>
    </p:spTree>
    <p:extLst>
      <p:ext uri="{BB962C8B-B14F-4D97-AF65-F5344CB8AC3E}">
        <p14:creationId xmlns:p14="http://schemas.microsoft.com/office/powerpoint/2010/main" val="370486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9757" y="370960"/>
            <a:ext cx="4486656" cy="1141497"/>
          </a:xfrm>
        </p:spPr>
        <p:txBody>
          <a:bodyPr/>
          <a:lstStyle/>
          <a:p>
            <a:r>
              <a:rPr lang="fr-FR" dirty="0"/>
              <a:t>5-3 Ethernet  </a:t>
            </a:r>
          </a:p>
        </p:txBody>
      </p:sp>
      <p:sp>
        <p:nvSpPr>
          <p:cNvPr id="3" name="Espace réservé du contenu 2"/>
          <p:cNvSpPr>
            <a:spLocks noGrp="1"/>
          </p:cNvSpPr>
          <p:nvPr>
            <p:ph idx="1"/>
          </p:nvPr>
        </p:nvSpPr>
        <p:spPr>
          <a:xfrm>
            <a:off x="6446551" y="1602107"/>
            <a:ext cx="5409281" cy="4506593"/>
          </a:xfrm>
        </p:spPr>
        <p:txBody>
          <a:bodyPr>
            <a:normAutofit/>
          </a:bodyPr>
          <a:lstStyle/>
          <a:p>
            <a:pPr>
              <a:spcBef>
                <a:spcPts val="0"/>
              </a:spcBef>
              <a:buClr>
                <a:schemeClr val="lt1"/>
              </a:buClr>
              <a:buSzPct val="100000"/>
            </a:pPr>
            <a:r>
              <a:rPr lang="fr-FR" sz="1800" dirty="0"/>
              <a:t>Utilisation d’un commutateur (Switch) avec câbles à paires torsadées ( voir fibre optique).</a:t>
            </a:r>
          </a:p>
          <a:p>
            <a:pPr>
              <a:spcBef>
                <a:spcPts val="0"/>
              </a:spcBef>
              <a:buClr>
                <a:schemeClr val="lt1"/>
              </a:buClr>
              <a:buSzPct val="100000"/>
            </a:pPr>
            <a:endParaRPr lang="fr-FR" sz="1800" dirty="0"/>
          </a:p>
          <a:p>
            <a:pPr>
              <a:spcBef>
                <a:spcPts val="0"/>
              </a:spcBef>
              <a:buClr>
                <a:schemeClr val="lt1"/>
              </a:buClr>
              <a:buSzPct val="100000"/>
            </a:pPr>
            <a:r>
              <a:rPr lang="fr-FR" sz="1800" dirty="0"/>
              <a:t>Mode de propagation =&gt; Point à point.</a:t>
            </a:r>
          </a:p>
          <a:p>
            <a:pPr>
              <a:spcBef>
                <a:spcPts val="0"/>
              </a:spcBef>
              <a:buClr>
                <a:schemeClr val="lt1"/>
              </a:buClr>
              <a:buSzPct val="100000"/>
            </a:pPr>
            <a:endParaRPr lang="fr-FR" sz="1800" dirty="0"/>
          </a:p>
          <a:p>
            <a:pPr>
              <a:spcBef>
                <a:spcPts val="0"/>
              </a:spcBef>
              <a:buClr>
                <a:schemeClr val="lt1"/>
              </a:buClr>
              <a:buSzPct val="100000"/>
            </a:pPr>
            <a:r>
              <a:rPr lang="fr-FR" sz="1800" dirty="0"/>
              <a:t>Topologie en étoile sans le hub mais avec un switch.</a:t>
            </a:r>
          </a:p>
          <a:p>
            <a:pPr>
              <a:spcBef>
                <a:spcPts val="0"/>
              </a:spcBef>
              <a:buClr>
                <a:schemeClr val="lt1"/>
              </a:buClr>
              <a:buSzPct val="100000"/>
            </a:pPr>
            <a:endParaRPr lang="fr-FR" sz="1800" dirty="0"/>
          </a:p>
          <a:p>
            <a:pPr>
              <a:spcBef>
                <a:spcPts val="0"/>
              </a:spcBef>
              <a:buClr>
                <a:schemeClr val="lt1"/>
              </a:buClr>
              <a:buSzPct val="100000"/>
            </a:pPr>
            <a:r>
              <a:rPr lang="fr-FR" sz="1800" dirty="0"/>
              <a:t>Les communications entre 2 équipements sont isolées.</a:t>
            </a:r>
          </a:p>
          <a:p>
            <a:pPr>
              <a:spcBef>
                <a:spcPts val="0"/>
              </a:spcBef>
              <a:buClr>
                <a:schemeClr val="lt1"/>
              </a:buClr>
              <a:buSzPct val="100000"/>
            </a:pPr>
            <a:endParaRPr lang="fr-FR" sz="1800" dirty="0"/>
          </a:p>
          <a:p>
            <a:pPr>
              <a:spcBef>
                <a:spcPts val="0"/>
              </a:spcBef>
              <a:buClr>
                <a:schemeClr val="lt1"/>
              </a:buClr>
              <a:buSzPct val="100000"/>
            </a:pPr>
            <a:r>
              <a:rPr lang="fr-FR" sz="1800" dirty="0"/>
              <a:t>La communication peut se faire en full-duplex.</a:t>
            </a:r>
          </a:p>
          <a:p>
            <a:pPr>
              <a:spcBef>
                <a:spcPts val="0"/>
              </a:spcBef>
              <a:buClr>
                <a:schemeClr val="lt1"/>
              </a:buClr>
              <a:buSzPct val="100000"/>
            </a:pPr>
            <a:endParaRPr lang="fr-FR" sz="1800" dirty="0"/>
          </a:p>
          <a:p>
            <a:pPr>
              <a:spcBef>
                <a:spcPts val="0"/>
              </a:spcBef>
              <a:buClr>
                <a:schemeClr val="lt1"/>
              </a:buClr>
              <a:buSzPct val="100000"/>
            </a:pPr>
            <a:r>
              <a:rPr lang="fr-FR" sz="1800" dirty="0"/>
              <a:t>Il n’y a plus de risque de collision.</a:t>
            </a:r>
          </a:p>
          <a:p>
            <a:pPr>
              <a:spcBef>
                <a:spcPts val="0"/>
              </a:spcBef>
              <a:buClr>
                <a:schemeClr val="lt1"/>
              </a:buClr>
              <a:buSzPct val="100000"/>
            </a:pPr>
            <a:endParaRPr lang="fr-FR" sz="1800" dirty="0"/>
          </a:p>
          <a:p>
            <a:pPr>
              <a:spcBef>
                <a:spcPts val="0"/>
              </a:spcBef>
              <a:buClr>
                <a:schemeClr val="lt1"/>
              </a:buClr>
              <a:buSzPct val="100000"/>
            </a:pPr>
            <a:r>
              <a:rPr lang="fr-FR" sz="1800" dirty="0"/>
              <a:t>Plus besoin du système CSMA/CD</a:t>
            </a:r>
          </a:p>
          <a:p>
            <a:pPr marL="0" indent="0">
              <a:spcBef>
                <a:spcPts val="0"/>
              </a:spcBef>
              <a:buClr>
                <a:schemeClr val="lt1"/>
              </a:buClr>
              <a:buSzPct val="100000"/>
              <a:buNone/>
            </a:pPr>
            <a:endParaRPr lang="fr-FR" sz="1800" dirty="0"/>
          </a:p>
          <a:p>
            <a:pPr>
              <a:spcBef>
                <a:spcPts val="0"/>
              </a:spcBef>
              <a:buClr>
                <a:schemeClr val="lt1"/>
              </a:buClr>
              <a:buSzPct val="100000"/>
            </a:pPr>
            <a:endParaRPr lang="fr-FR" sz="1800" dirty="0"/>
          </a:p>
        </p:txBody>
      </p:sp>
      <p:sp>
        <p:nvSpPr>
          <p:cNvPr id="5" name="ZoneTexte 4">
            <a:extLst>
              <a:ext uri="{FF2B5EF4-FFF2-40B4-BE49-F238E27FC236}">
                <a16:creationId xmlns:a16="http://schemas.microsoft.com/office/drawing/2014/main" id="{CB6E7DA4-D5AB-454E-9F4B-B29AE13330E5}"/>
              </a:ext>
            </a:extLst>
          </p:cNvPr>
          <p:cNvSpPr txBox="1"/>
          <p:nvPr/>
        </p:nvSpPr>
        <p:spPr>
          <a:xfrm>
            <a:off x="7480453" y="370960"/>
            <a:ext cx="3415229" cy="369332"/>
          </a:xfrm>
          <a:prstGeom prst="rect">
            <a:avLst/>
          </a:prstGeom>
          <a:noFill/>
        </p:spPr>
        <p:txBody>
          <a:bodyPr wrap="square" rtlCol="0">
            <a:spAutoFit/>
          </a:bodyPr>
          <a:lstStyle/>
          <a:p>
            <a:pPr algn="ctr"/>
            <a:r>
              <a:rPr lang="fr-FR" dirty="0"/>
              <a:t>Evolution vers Ethernet commuté</a:t>
            </a:r>
          </a:p>
        </p:txBody>
      </p:sp>
      <p:pic>
        <p:nvPicPr>
          <p:cNvPr id="13" name="Google Shape;418;p24">
            <a:extLst>
              <a:ext uri="{FF2B5EF4-FFF2-40B4-BE49-F238E27FC236}">
                <a16:creationId xmlns:a16="http://schemas.microsoft.com/office/drawing/2014/main" id="{CB16804A-16FB-2F4C-AAD3-AEFBC43DEE0E}"/>
              </a:ext>
            </a:extLst>
          </p:cNvPr>
          <p:cNvPicPr preferRelativeResize="0"/>
          <p:nvPr/>
        </p:nvPicPr>
        <p:blipFill rotWithShape="1">
          <a:blip r:embed="rId2">
            <a:alphaModFix/>
          </a:blip>
          <a:srcRect/>
          <a:stretch/>
        </p:blipFill>
        <p:spPr>
          <a:xfrm>
            <a:off x="127505" y="3335936"/>
            <a:ext cx="5762625" cy="1138237"/>
          </a:xfrm>
          <a:prstGeom prst="rect">
            <a:avLst/>
          </a:prstGeom>
          <a:noFill/>
          <a:ln>
            <a:noFill/>
          </a:ln>
        </p:spPr>
      </p:pic>
      <p:pic>
        <p:nvPicPr>
          <p:cNvPr id="15" name="Google Shape;417;p24">
            <a:extLst>
              <a:ext uri="{FF2B5EF4-FFF2-40B4-BE49-F238E27FC236}">
                <a16:creationId xmlns:a16="http://schemas.microsoft.com/office/drawing/2014/main" id="{E9A17783-C545-3744-8D8F-9C8D6D837AEC}"/>
              </a:ext>
            </a:extLst>
          </p:cNvPr>
          <p:cNvPicPr preferRelativeResize="0"/>
          <p:nvPr/>
        </p:nvPicPr>
        <p:blipFill rotWithShape="1">
          <a:blip r:embed="rId3">
            <a:alphaModFix/>
          </a:blip>
          <a:srcRect/>
          <a:stretch/>
        </p:blipFill>
        <p:spPr>
          <a:xfrm>
            <a:off x="1753106" y="1692883"/>
            <a:ext cx="2511425" cy="1235075"/>
          </a:xfrm>
          <a:prstGeom prst="rect">
            <a:avLst/>
          </a:prstGeom>
          <a:noFill/>
          <a:ln>
            <a:noFill/>
          </a:ln>
        </p:spPr>
      </p:pic>
      <p:pic>
        <p:nvPicPr>
          <p:cNvPr id="6" name="Image 5">
            <a:extLst>
              <a:ext uri="{FF2B5EF4-FFF2-40B4-BE49-F238E27FC236}">
                <a16:creationId xmlns:a16="http://schemas.microsoft.com/office/drawing/2014/main" id="{6A178423-CB74-B744-9186-6FC21990D537}"/>
              </a:ext>
            </a:extLst>
          </p:cNvPr>
          <p:cNvPicPr>
            <a:picLocks noChangeAspect="1"/>
          </p:cNvPicPr>
          <p:nvPr/>
        </p:nvPicPr>
        <p:blipFill>
          <a:blip r:embed="rId4"/>
          <a:stretch>
            <a:fillRect/>
          </a:stretch>
        </p:blipFill>
        <p:spPr>
          <a:xfrm>
            <a:off x="183067" y="5088917"/>
            <a:ext cx="5651500" cy="1193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98943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769620" y="233923"/>
            <a:ext cx="4486656" cy="1141497"/>
          </a:xfrm>
        </p:spPr>
        <p:txBody>
          <a:bodyPr/>
          <a:lstStyle/>
          <a:p>
            <a:r>
              <a:rPr lang="fr-FR" dirty="0"/>
              <a:t>Les couts ospf</a:t>
            </a:r>
          </a:p>
        </p:txBody>
      </p:sp>
      <p:sp>
        <p:nvSpPr>
          <p:cNvPr id="5" name="ZoneTexte 4">
            <a:extLst>
              <a:ext uri="{FF2B5EF4-FFF2-40B4-BE49-F238E27FC236}">
                <a16:creationId xmlns:a16="http://schemas.microsoft.com/office/drawing/2014/main" id="{B03466E4-2248-2D4C-AC52-B0C13D884878}"/>
              </a:ext>
            </a:extLst>
          </p:cNvPr>
          <p:cNvSpPr txBox="1"/>
          <p:nvPr/>
        </p:nvSpPr>
        <p:spPr>
          <a:xfrm>
            <a:off x="6400800" y="1731020"/>
            <a:ext cx="5791200" cy="2862322"/>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rgbClr val="002060"/>
                </a:solidFill>
              </a:rPr>
              <a:t>OSPF calcule le cout d'un lien par la formule :</a:t>
            </a:r>
          </a:p>
          <a:p>
            <a:pPr marL="742950" lvl="1" indent="-285750">
              <a:buFont typeface="Courier New" panose="02070309020205020404" pitchFamily="49" charset="0"/>
              <a:buChar char="o"/>
            </a:pPr>
            <a:r>
              <a:rPr lang="fr-FR" dirty="0"/>
              <a:t>10^8 / bande passante.</a:t>
            </a:r>
          </a:p>
          <a:p>
            <a:endParaRPr lang="fr-FR" dirty="0"/>
          </a:p>
          <a:p>
            <a:pPr marL="285750" indent="-285750">
              <a:buFont typeface="Arial" panose="020B0604020202020204" pitchFamily="34" charset="0"/>
              <a:buChar char="•"/>
            </a:pPr>
            <a:r>
              <a:rPr lang="fr-FR" b="1" dirty="0">
                <a:solidFill>
                  <a:srgbClr val="002060"/>
                </a:solidFill>
              </a:rPr>
              <a:t>La meilleure route sera la route avec le plus petit cout.</a:t>
            </a: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r>
              <a:rPr lang="fr-FR" b="1" dirty="0">
                <a:solidFill>
                  <a:srgbClr val="002060"/>
                </a:solidFill>
              </a:rPr>
              <a:t>La référence pour la bande passante est 100 Mb/s.</a:t>
            </a:r>
          </a:p>
          <a:p>
            <a:endParaRPr lang="fr-FR" b="1" dirty="0">
              <a:solidFill>
                <a:srgbClr val="002060"/>
              </a:solidFill>
            </a:endParaRPr>
          </a:p>
          <a:p>
            <a:pPr marL="285750" indent="-285750">
              <a:buFont typeface="Arial" panose="020B0604020202020204" pitchFamily="34" charset="0"/>
              <a:buChar char="•"/>
            </a:pPr>
            <a:r>
              <a:rPr lang="fr-FR" b="1" dirty="0">
                <a:solidFill>
                  <a:srgbClr val="002060"/>
                </a:solidFill>
              </a:rPr>
              <a:t>Possibilité de la modifier avec la commande «</a:t>
            </a:r>
            <a:r>
              <a:rPr lang="fr-FR" b="1" dirty="0" err="1">
                <a:solidFill>
                  <a:srgbClr val="002060"/>
                </a:solidFill>
              </a:rPr>
              <a:t>bandwidth</a:t>
            </a:r>
            <a:r>
              <a:rPr lang="fr-FR" b="1" dirty="0">
                <a:solidFill>
                  <a:srgbClr val="002060"/>
                </a:solidFill>
              </a:rPr>
              <a:t> ’bande passant en kb’».</a:t>
            </a:r>
          </a:p>
        </p:txBody>
      </p:sp>
      <p:pic>
        <p:nvPicPr>
          <p:cNvPr id="9" name="Image 8">
            <a:extLst>
              <a:ext uri="{FF2B5EF4-FFF2-40B4-BE49-F238E27FC236}">
                <a16:creationId xmlns:a16="http://schemas.microsoft.com/office/drawing/2014/main" id="{A1A27DD9-BB7E-4E47-833E-0097D1CFCB97}"/>
              </a:ext>
            </a:extLst>
          </p:cNvPr>
          <p:cNvPicPr>
            <a:picLocks noChangeAspect="1"/>
          </p:cNvPicPr>
          <p:nvPr/>
        </p:nvPicPr>
        <p:blipFill>
          <a:blip r:embed="rId2"/>
          <a:stretch>
            <a:fillRect/>
          </a:stretch>
        </p:blipFill>
        <p:spPr>
          <a:xfrm>
            <a:off x="633476" y="2095500"/>
            <a:ext cx="4950314" cy="3191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20987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2231136" y="380492"/>
            <a:ext cx="7729728" cy="1188720"/>
          </a:xfrm>
        </p:spPr>
        <p:txBody>
          <a:bodyPr/>
          <a:lstStyle/>
          <a:p>
            <a:r>
              <a:rPr lang="fr-FR" dirty="0"/>
              <a:t>Les couts ospf</a:t>
            </a:r>
          </a:p>
        </p:txBody>
      </p:sp>
      <p:pic>
        <p:nvPicPr>
          <p:cNvPr id="6" name="Image 5">
            <a:extLst>
              <a:ext uri="{FF2B5EF4-FFF2-40B4-BE49-F238E27FC236}">
                <a16:creationId xmlns:a16="http://schemas.microsoft.com/office/drawing/2014/main" id="{17F9D8CB-DE2C-F24C-96ED-4A25935372C4}"/>
              </a:ext>
            </a:extLst>
          </p:cNvPr>
          <p:cNvPicPr>
            <a:picLocks noChangeAspect="1"/>
          </p:cNvPicPr>
          <p:nvPr/>
        </p:nvPicPr>
        <p:blipFill>
          <a:blip r:embed="rId2"/>
          <a:stretch>
            <a:fillRect/>
          </a:stretch>
        </p:blipFill>
        <p:spPr>
          <a:xfrm>
            <a:off x="2563368" y="1780890"/>
            <a:ext cx="7065264" cy="4871230"/>
          </a:xfrm>
          <a:prstGeom prst="rect">
            <a:avLst/>
          </a:prstGeom>
        </p:spPr>
      </p:pic>
    </p:spTree>
    <p:extLst>
      <p:ext uri="{BB962C8B-B14F-4D97-AF65-F5344CB8AC3E}">
        <p14:creationId xmlns:p14="http://schemas.microsoft.com/office/powerpoint/2010/main" val="19406711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488E-9609-FB4E-A670-A0EC703173BE}"/>
              </a:ext>
            </a:extLst>
          </p:cNvPr>
          <p:cNvSpPr>
            <a:spLocks noGrp="1"/>
          </p:cNvSpPr>
          <p:nvPr>
            <p:ph type="title"/>
          </p:nvPr>
        </p:nvSpPr>
        <p:spPr/>
        <p:txBody>
          <a:bodyPr/>
          <a:lstStyle/>
          <a:p>
            <a:r>
              <a:rPr lang="fr-FR" dirty="0"/>
              <a:t>EIGRP </a:t>
            </a:r>
          </a:p>
        </p:txBody>
      </p:sp>
      <p:sp>
        <p:nvSpPr>
          <p:cNvPr id="3" name="Espace réservé du contenu 2">
            <a:extLst>
              <a:ext uri="{FF2B5EF4-FFF2-40B4-BE49-F238E27FC236}">
                <a16:creationId xmlns:a16="http://schemas.microsoft.com/office/drawing/2014/main" id="{4411F315-707E-CC41-B265-CC3E4F21F213}"/>
              </a:ext>
            </a:extLst>
          </p:cNvPr>
          <p:cNvSpPr>
            <a:spLocks noGrp="1"/>
          </p:cNvSpPr>
          <p:nvPr>
            <p:ph idx="1"/>
          </p:nvPr>
        </p:nvSpPr>
        <p:spPr>
          <a:xfrm>
            <a:off x="1092200" y="2400300"/>
            <a:ext cx="10248900" cy="4292600"/>
          </a:xfrm>
        </p:spPr>
        <p:txBody>
          <a:bodyPr>
            <a:normAutofit fontScale="92500" lnSpcReduction="10000"/>
          </a:bodyPr>
          <a:lstStyle/>
          <a:p>
            <a:r>
              <a:rPr lang="fr-FR" dirty="0"/>
              <a:t>Enhanced Interior Gateway Routing Protocol est un protocole de routage à vecteur de distance avancé ou Hybride propriétaire. Il est crée par Cisco.</a:t>
            </a:r>
          </a:p>
          <a:p>
            <a:r>
              <a:rPr lang="fr-FR" dirty="0"/>
              <a:t>Un protocole de routage dynamique est dit être </a:t>
            </a:r>
            <a:r>
              <a:rPr lang="fr-FR" b="1" dirty="0">
                <a:solidFill>
                  <a:srgbClr val="002060"/>
                </a:solidFill>
              </a:rPr>
              <a:t>hybride</a:t>
            </a:r>
            <a:r>
              <a:rPr lang="fr-FR" dirty="0"/>
              <a:t> quand  celui-ci possède à la fois des fonctionnalités d'algorithmes de routage à vecteur distance et d'algorithmes de routage à états de liens</a:t>
            </a:r>
          </a:p>
          <a:p>
            <a:r>
              <a:rPr lang="fr-FR" dirty="0"/>
              <a:t>OSPF =&gt; Mise en relation avec ses voisins.</a:t>
            </a:r>
          </a:p>
          <a:p>
            <a:r>
              <a:rPr lang="fr-FR" dirty="0"/>
              <a:t>On utilise un algorithme DUAL.</a:t>
            </a:r>
          </a:p>
          <a:p>
            <a:r>
              <a:rPr lang="fr-FR" dirty="0"/>
              <a:t>Utilise les métriques suivantes :</a:t>
            </a:r>
          </a:p>
          <a:p>
            <a:pPr lvl="2"/>
            <a:r>
              <a:rPr lang="fr-FR" dirty="0"/>
              <a:t>bande passante (par défaut)</a:t>
            </a:r>
          </a:p>
          <a:p>
            <a:pPr lvl="2"/>
            <a:r>
              <a:rPr lang="fr-FR" dirty="0"/>
              <a:t>le délai (par défaut)</a:t>
            </a:r>
          </a:p>
          <a:p>
            <a:pPr lvl="2"/>
            <a:r>
              <a:rPr lang="fr-FR" dirty="0"/>
              <a:t>la fiabilité</a:t>
            </a:r>
          </a:p>
          <a:p>
            <a:pPr lvl="2"/>
            <a:r>
              <a:rPr lang="fr-FR" dirty="0"/>
              <a:t>la charge (MTU)</a:t>
            </a:r>
          </a:p>
          <a:p>
            <a:r>
              <a:rPr lang="fr-FR" dirty="0"/>
              <a:t>Il concurrence les standard OSPF.</a:t>
            </a:r>
          </a:p>
          <a:p>
            <a:r>
              <a:rPr lang="fr-FR" dirty="0"/>
              <a:t>Distance administrative pour les routes internes: 90 (valeur par défaut).</a:t>
            </a:r>
          </a:p>
        </p:txBody>
      </p:sp>
    </p:spTree>
    <p:extLst>
      <p:ext uri="{BB962C8B-B14F-4D97-AF65-F5344CB8AC3E}">
        <p14:creationId xmlns:p14="http://schemas.microsoft.com/office/powerpoint/2010/main" val="10296398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488E-9609-FB4E-A670-A0EC703173BE}"/>
              </a:ext>
            </a:extLst>
          </p:cNvPr>
          <p:cNvSpPr>
            <a:spLocks noGrp="1"/>
          </p:cNvSpPr>
          <p:nvPr>
            <p:ph type="title"/>
          </p:nvPr>
        </p:nvSpPr>
        <p:spPr/>
        <p:txBody>
          <a:bodyPr/>
          <a:lstStyle/>
          <a:p>
            <a:r>
              <a:rPr lang="fr-FR" dirty="0"/>
              <a:t>IGRP -&gt; EIGRP </a:t>
            </a:r>
          </a:p>
        </p:txBody>
      </p:sp>
      <p:sp>
        <p:nvSpPr>
          <p:cNvPr id="3" name="Espace réservé du contenu 2">
            <a:extLst>
              <a:ext uri="{FF2B5EF4-FFF2-40B4-BE49-F238E27FC236}">
                <a16:creationId xmlns:a16="http://schemas.microsoft.com/office/drawing/2014/main" id="{4411F315-707E-CC41-B265-CC3E4F21F213}"/>
              </a:ext>
            </a:extLst>
          </p:cNvPr>
          <p:cNvSpPr>
            <a:spLocks noGrp="1"/>
          </p:cNvSpPr>
          <p:nvPr>
            <p:ph idx="1"/>
          </p:nvPr>
        </p:nvSpPr>
        <p:spPr>
          <a:xfrm>
            <a:off x="1181100" y="2638044"/>
            <a:ext cx="10248900" cy="3255264"/>
          </a:xfrm>
        </p:spPr>
        <p:txBody>
          <a:bodyPr>
            <a:normAutofit/>
          </a:bodyPr>
          <a:lstStyle/>
          <a:p>
            <a:r>
              <a:rPr lang="fr-FR" sz="2500" b="1" dirty="0">
                <a:solidFill>
                  <a:srgbClr val="002060"/>
                </a:solidFill>
                <a:latin typeface="Arial" panose="020B0604020202020204" pitchFamily="34" charset="0"/>
              </a:rPr>
              <a:t>EIGRP est une version avancée d'IGRP :</a:t>
            </a:r>
          </a:p>
          <a:p>
            <a:pPr lvl="2"/>
            <a:r>
              <a:rPr lang="fr-FR" sz="1800" dirty="0">
                <a:latin typeface="Arial" panose="020B0604020202020204" pitchFamily="34" charset="0"/>
              </a:rPr>
              <a:t>Converge plus vite qu'IGRP</a:t>
            </a:r>
          </a:p>
          <a:p>
            <a:pPr lvl="2"/>
            <a:r>
              <a:rPr lang="fr-FR" sz="1800" dirty="0">
                <a:latin typeface="Arial" panose="020B0604020202020204" pitchFamily="34" charset="0"/>
              </a:rPr>
              <a:t>Tous 2 propriétaires Cisco</a:t>
            </a:r>
          </a:p>
          <a:p>
            <a:pPr lvl="2"/>
            <a:r>
              <a:rPr lang="fr-FR" sz="1800" dirty="0">
                <a:latin typeface="Arial" panose="020B0604020202020204" pitchFamily="34" charset="0"/>
              </a:rPr>
              <a:t>EIGRP envoie d'abord toutes ses informations de routage à un voisin et ensuite seulement des mises à jour : </a:t>
            </a:r>
          </a:p>
          <a:p>
            <a:pPr lvl="4"/>
            <a:r>
              <a:rPr lang="fr-FR" sz="1800" dirty="0">
                <a:latin typeface="Arial" panose="020B0604020202020204" pitchFamily="34" charset="0"/>
              </a:rPr>
              <a:t>IGRP envoie régulièrement (toutes les 90 s.) la totalité de sa table de routage</a:t>
            </a:r>
          </a:p>
          <a:p>
            <a:pPr lvl="2"/>
            <a:r>
              <a:rPr lang="fr-FR" sz="1800" dirty="0">
                <a:latin typeface="Arial" panose="020B0604020202020204" pitchFamily="34" charset="0"/>
              </a:rPr>
              <a:t>EIGRP fonctionne avec Novell IPX et Apple AppleTalk, en plus d'IP, contrairement à IGRP</a:t>
            </a:r>
          </a:p>
          <a:p>
            <a:endParaRPr lang="fr-FR" dirty="0"/>
          </a:p>
        </p:txBody>
      </p:sp>
    </p:spTree>
    <p:extLst>
      <p:ext uri="{BB962C8B-B14F-4D97-AF65-F5344CB8AC3E}">
        <p14:creationId xmlns:p14="http://schemas.microsoft.com/office/powerpoint/2010/main" val="8905928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488E-9609-FB4E-A670-A0EC703173BE}"/>
              </a:ext>
            </a:extLst>
          </p:cNvPr>
          <p:cNvSpPr>
            <a:spLocks noGrp="1"/>
          </p:cNvSpPr>
          <p:nvPr>
            <p:ph type="title"/>
          </p:nvPr>
        </p:nvSpPr>
        <p:spPr/>
        <p:txBody>
          <a:bodyPr/>
          <a:lstStyle/>
          <a:p>
            <a:r>
              <a:rPr lang="fr-FR" dirty="0"/>
              <a:t>Les avantages EIGRP </a:t>
            </a:r>
          </a:p>
        </p:txBody>
      </p:sp>
      <p:sp>
        <p:nvSpPr>
          <p:cNvPr id="3" name="Espace réservé du contenu 2">
            <a:extLst>
              <a:ext uri="{FF2B5EF4-FFF2-40B4-BE49-F238E27FC236}">
                <a16:creationId xmlns:a16="http://schemas.microsoft.com/office/drawing/2014/main" id="{4411F315-707E-CC41-B265-CC3E4F21F213}"/>
              </a:ext>
            </a:extLst>
          </p:cNvPr>
          <p:cNvSpPr>
            <a:spLocks noGrp="1"/>
          </p:cNvSpPr>
          <p:nvPr>
            <p:ph idx="1"/>
          </p:nvPr>
        </p:nvSpPr>
        <p:spPr>
          <a:xfrm>
            <a:off x="1333500" y="2695194"/>
            <a:ext cx="10248900" cy="2994406"/>
          </a:xfrm>
        </p:spPr>
        <p:txBody>
          <a:bodyPr>
            <a:normAutofit lnSpcReduction="10000"/>
          </a:bodyPr>
          <a:lstStyle/>
          <a:p>
            <a:pPr marL="342900" indent="-342900">
              <a:lnSpc>
                <a:spcPct val="110000"/>
              </a:lnSpc>
              <a:buFont typeface="+mj-lt"/>
              <a:buAutoNum type="arabicPeriod"/>
            </a:pPr>
            <a:r>
              <a:rPr lang="fr-FR" dirty="0">
                <a:solidFill>
                  <a:srgbClr val="002060"/>
                </a:solidFill>
              </a:rPr>
              <a:t>Il prend en compte la bande passante et le délai.</a:t>
            </a:r>
          </a:p>
          <a:p>
            <a:pPr marL="342900" indent="-342900">
              <a:lnSpc>
                <a:spcPct val="110000"/>
              </a:lnSpc>
              <a:buFont typeface="+mj-lt"/>
              <a:buAutoNum type="arabicPeriod"/>
            </a:pPr>
            <a:r>
              <a:rPr lang="fr-FR" dirty="0">
                <a:solidFill>
                  <a:srgbClr val="002060"/>
                </a:solidFill>
              </a:rPr>
              <a:t>Vitesse de convergence instantanée grâce l'algorithme DUAL (Diffusion Update Algorithme).</a:t>
            </a:r>
          </a:p>
          <a:p>
            <a:pPr marL="342900" indent="-342900">
              <a:lnSpc>
                <a:spcPct val="110000"/>
              </a:lnSpc>
              <a:buFont typeface="+mj-lt"/>
              <a:buAutoNum type="arabicPeriod"/>
            </a:pPr>
            <a:r>
              <a:rPr lang="fr-FR" dirty="0">
                <a:solidFill>
                  <a:srgbClr val="002060"/>
                </a:solidFill>
              </a:rPr>
              <a:t>Null besoin d'une cartographie complète =&gt; Il fait confiance à son réseau =&gt; Pas de perte de temps pour trouver le meilleur chemin.</a:t>
            </a:r>
          </a:p>
          <a:p>
            <a:pPr marL="342900" indent="-342900">
              <a:lnSpc>
                <a:spcPct val="110000"/>
              </a:lnSpc>
              <a:buFont typeface="+mj-lt"/>
              <a:buAutoNum type="arabicPeriod"/>
            </a:pPr>
            <a:r>
              <a:rPr lang="fr-FR" dirty="0">
                <a:solidFill>
                  <a:srgbClr val="002060"/>
                </a:solidFill>
              </a:rPr>
              <a:t>Répartition de charge égale des routes, mais aussi répartition de charge inégale de routes.</a:t>
            </a:r>
          </a:p>
          <a:p>
            <a:pPr marL="342900" indent="-342900">
              <a:buFont typeface="+mj-lt"/>
              <a:buAutoNum type="arabicPeriod"/>
            </a:pPr>
            <a:r>
              <a:rPr lang="fr-FR" dirty="0">
                <a:solidFill>
                  <a:srgbClr val="002060"/>
                </a:solidFill>
              </a:rPr>
              <a:t>Authentification : EIGRP permet l’utilisation de hash comme MD5 et SHA-2 pour la communication entre deux routeurs (authentification et chiffrage des messages).</a:t>
            </a:r>
          </a:p>
          <a:p>
            <a:pPr marL="342900" indent="-342900">
              <a:buFont typeface="+mj-lt"/>
              <a:buAutoNum type="arabicPeriod"/>
            </a:pPr>
            <a:r>
              <a:rPr lang="fr-FR" dirty="0">
                <a:solidFill>
                  <a:srgbClr val="002060"/>
                </a:solidFill>
              </a:rPr>
              <a:t>Chaque route possède une route secondaire.</a:t>
            </a:r>
          </a:p>
        </p:txBody>
      </p:sp>
    </p:spTree>
    <p:extLst>
      <p:ext uri="{BB962C8B-B14F-4D97-AF65-F5344CB8AC3E}">
        <p14:creationId xmlns:p14="http://schemas.microsoft.com/office/powerpoint/2010/main" val="24390938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488E-9609-FB4E-A670-A0EC703173BE}"/>
              </a:ext>
            </a:extLst>
          </p:cNvPr>
          <p:cNvSpPr>
            <a:spLocks noGrp="1"/>
          </p:cNvSpPr>
          <p:nvPr>
            <p:ph type="title"/>
          </p:nvPr>
        </p:nvSpPr>
        <p:spPr/>
        <p:txBody>
          <a:bodyPr/>
          <a:lstStyle/>
          <a:p>
            <a:r>
              <a:rPr lang="fr-FR" dirty="0"/>
              <a:t>Les tables EIGRP </a:t>
            </a:r>
          </a:p>
        </p:txBody>
      </p:sp>
      <p:sp>
        <p:nvSpPr>
          <p:cNvPr id="7" name="ZoneTexte 6">
            <a:extLst>
              <a:ext uri="{FF2B5EF4-FFF2-40B4-BE49-F238E27FC236}">
                <a16:creationId xmlns:a16="http://schemas.microsoft.com/office/drawing/2014/main" id="{E66D3097-E834-3C40-808F-B17B22F46DC9}"/>
              </a:ext>
            </a:extLst>
          </p:cNvPr>
          <p:cNvSpPr txBox="1"/>
          <p:nvPr/>
        </p:nvSpPr>
        <p:spPr>
          <a:xfrm>
            <a:off x="4216400" y="2438400"/>
            <a:ext cx="3886200" cy="369332"/>
          </a:xfrm>
          <a:prstGeom prst="rect">
            <a:avLst/>
          </a:prstGeom>
          <a:noFill/>
        </p:spPr>
        <p:txBody>
          <a:bodyPr wrap="square" rtlCol="0">
            <a:spAutoFit/>
          </a:bodyPr>
          <a:lstStyle/>
          <a:p>
            <a:r>
              <a:rPr lang="fr-FR" dirty="0"/>
              <a:t>EIGRP fonctionne avec 3 tables  : </a:t>
            </a:r>
          </a:p>
        </p:txBody>
      </p:sp>
      <p:sp>
        <p:nvSpPr>
          <p:cNvPr id="8" name="ZoneTexte 7">
            <a:extLst>
              <a:ext uri="{FF2B5EF4-FFF2-40B4-BE49-F238E27FC236}">
                <a16:creationId xmlns:a16="http://schemas.microsoft.com/office/drawing/2014/main" id="{94D39891-B80C-0142-BCB9-7954AAD92247}"/>
              </a:ext>
            </a:extLst>
          </p:cNvPr>
          <p:cNvSpPr txBox="1"/>
          <p:nvPr/>
        </p:nvSpPr>
        <p:spPr>
          <a:xfrm>
            <a:off x="946149" y="3581400"/>
            <a:ext cx="2755900" cy="569387"/>
          </a:xfrm>
          <a:prstGeom prst="rect">
            <a:avLst/>
          </a:prstGeom>
          <a:noFill/>
        </p:spPr>
        <p:txBody>
          <a:bodyPr wrap="square" rtlCol="0">
            <a:spAutoFit/>
          </a:bodyPr>
          <a:lstStyle/>
          <a:p>
            <a:pPr algn="ctr"/>
            <a:r>
              <a:rPr lang="fr-FR" u="sng" dirty="0"/>
              <a:t>Table de voisinage</a:t>
            </a:r>
          </a:p>
          <a:p>
            <a:pPr algn="ctr"/>
            <a:r>
              <a:rPr lang="fr-FR" sz="1300" b="1" i="1" dirty="0">
                <a:solidFill>
                  <a:srgbClr val="002060"/>
                </a:solidFill>
              </a:rPr>
              <a:t>EIGRP Neighbors table</a:t>
            </a:r>
          </a:p>
        </p:txBody>
      </p:sp>
      <p:sp>
        <p:nvSpPr>
          <p:cNvPr id="9" name="ZoneTexte 8">
            <a:extLst>
              <a:ext uri="{FF2B5EF4-FFF2-40B4-BE49-F238E27FC236}">
                <a16:creationId xmlns:a16="http://schemas.microsoft.com/office/drawing/2014/main" id="{44F876A7-F392-8C47-A2CA-7B892B860393}"/>
              </a:ext>
            </a:extLst>
          </p:cNvPr>
          <p:cNvSpPr txBox="1"/>
          <p:nvPr/>
        </p:nvSpPr>
        <p:spPr>
          <a:xfrm>
            <a:off x="4616450" y="3530600"/>
            <a:ext cx="2755900" cy="569387"/>
          </a:xfrm>
          <a:prstGeom prst="rect">
            <a:avLst/>
          </a:prstGeom>
          <a:noFill/>
        </p:spPr>
        <p:txBody>
          <a:bodyPr wrap="square" rtlCol="0">
            <a:spAutoFit/>
          </a:bodyPr>
          <a:lstStyle/>
          <a:p>
            <a:pPr algn="ctr"/>
            <a:r>
              <a:rPr lang="fr-FR" u="sng" dirty="0"/>
              <a:t>Table de topologie</a:t>
            </a:r>
          </a:p>
          <a:p>
            <a:pPr algn="ctr"/>
            <a:r>
              <a:rPr lang="fr-FR" sz="1300" b="1" i="1" dirty="0">
                <a:solidFill>
                  <a:srgbClr val="002060"/>
                </a:solidFill>
              </a:rPr>
              <a:t>EIGRP </a:t>
            </a:r>
            <a:r>
              <a:rPr lang="fr-FR" sz="1300" b="1" i="1" dirty="0" err="1">
                <a:solidFill>
                  <a:srgbClr val="002060"/>
                </a:solidFill>
              </a:rPr>
              <a:t>topology</a:t>
            </a:r>
            <a:r>
              <a:rPr lang="fr-FR" sz="1300" b="1" i="1" dirty="0">
                <a:solidFill>
                  <a:srgbClr val="002060"/>
                </a:solidFill>
              </a:rPr>
              <a:t> table</a:t>
            </a:r>
          </a:p>
        </p:txBody>
      </p:sp>
      <p:sp>
        <p:nvSpPr>
          <p:cNvPr id="10" name="ZoneTexte 9">
            <a:extLst>
              <a:ext uri="{FF2B5EF4-FFF2-40B4-BE49-F238E27FC236}">
                <a16:creationId xmlns:a16="http://schemas.microsoft.com/office/drawing/2014/main" id="{3443945A-93B9-0A45-91B8-E3F8224758D4}"/>
              </a:ext>
            </a:extLst>
          </p:cNvPr>
          <p:cNvSpPr txBox="1"/>
          <p:nvPr/>
        </p:nvSpPr>
        <p:spPr>
          <a:xfrm>
            <a:off x="8045449" y="3530600"/>
            <a:ext cx="2755900" cy="369332"/>
          </a:xfrm>
          <a:prstGeom prst="rect">
            <a:avLst/>
          </a:prstGeom>
          <a:noFill/>
        </p:spPr>
        <p:txBody>
          <a:bodyPr wrap="square" rtlCol="0">
            <a:spAutoFit/>
          </a:bodyPr>
          <a:lstStyle/>
          <a:p>
            <a:pPr algn="ctr"/>
            <a:r>
              <a:rPr lang="fr-FR" u="sng" dirty="0"/>
              <a:t>Table de routage</a:t>
            </a:r>
          </a:p>
        </p:txBody>
      </p:sp>
      <p:sp>
        <p:nvSpPr>
          <p:cNvPr id="11" name="ZoneTexte 10">
            <a:extLst>
              <a:ext uri="{FF2B5EF4-FFF2-40B4-BE49-F238E27FC236}">
                <a16:creationId xmlns:a16="http://schemas.microsoft.com/office/drawing/2014/main" id="{E12BEF4D-B0F5-9D47-A378-0AC6CBD270D2}"/>
              </a:ext>
            </a:extLst>
          </p:cNvPr>
          <p:cNvSpPr txBox="1"/>
          <p:nvPr/>
        </p:nvSpPr>
        <p:spPr>
          <a:xfrm>
            <a:off x="1289049" y="4305300"/>
            <a:ext cx="2070100" cy="1477328"/>
          </a:xfrm>
          <a:prstGeom prst="rect">
            <a:avLst/>
          </a:prstGeom>
          <a:solidFill>
            <a:schemeClr val="bg1"/>
          </a:solidFill>
        </p:spPr>
        <p:txBody>
          <a:bodyPr wrap="square" rtlCol="0">
            <a:spAutoFit/>
          </a:bodyPr>
          <a:lstStyle/>
          <a:p>
            <a:pPr algn="ctr"/>
            <a:r>
              <a:rPr lang="fr-FR" b="1" dirty="0"/>
              <a:t>Elle va stocker l’identité des routeurs voisions dans un même sous-réseaux</a:t>
            </a:r>
            <a:r>
              <a:rPr lang="fr-FR" dirty="0"/>
              <a:t>.</a:t>
            </a:r>
          </a:p>
        </p:txBody>
      </p:sp>
      <p:sp>
        <p:nvSpPr>
          <p:cNvPr id="12" name="ZoneTexte 11">
            <a:extLst>
              <a:ext uri="{FF2B5EF4-FFF2-40B4-BE49-F238E27FC236}">
                <a16:creationId xmlns:a16="http://schemas.microsoft.com/office/drawing/2014/main" id="{84A8539B-ED57-8A4E-A285-F3B4F1F92C86}"/>
              </a:ext>
            </a:extLst>
          </p:cNvPr>
          <p:cNvSpPr txBox="1"/>
          <p:nvPr/>
        </p:nvSpPr>
        <p:spPr>
          <a:xfrm>
            <a:off x="4959350" y="4292973"/>
            <a:ext cx="2070100" cy="1754326"/>
          </a:xfrm>
          <a:prstGeom prst="rect">
            <a:avLst/>
          </a:prstGeom>
          <a:solidFill>
            <a:schemeClr val="bg1"/>
          </a:solidFill>
        </p:spPr>
        <p:txBody>
          <a:bodyPr wrap="square" rtlCol="0">
            <a:spAutoFit/>
          </a:bodyPr>
          <a:lstStyle/>
          <a:p>
            <a:pPr algn="ctr"/>
            <a:r>
              <a:rPr lang="fr-FR" b="1" dirty="0"/>
              <a:t>Elle va stocker la topologie du réseau après échange avec ses ses routeurs voisins</a:t>
            </a:r>
          </a:p>
        </p:txBody>
      </p:sp>
      <p:sp>
        <p:nvSpPr>
          <p:cNvPr id="13" name="ZoneTexte 12">
            <a:extLst>
              <a:ext uri="{FF2B5EF4-FFF2-40B4-BE49-F238E27FC236}">
                <a16:creationId xmlns:a16="http://schemas.microsoft.com/office/drawing/2014/main" id="{05A2BAAA-EC6E-9B4B-BEBC-FF3DDDED0D43}"/>
              </a:ext>
            </a:extLst>
          </p:cNvPr>
          <p:cNvSpPr txBox="1"/>
          <p:nvPr/>
        </p:nvSpPr>
        <p:spPr>
          <a:xfrm>
            <a:off x="8388349" y="4166800"/>
            <a:ext cx="2070100" cy="2031325"/>
          </a:xfrm>
          <a:prstGeom prst="rect">
            <a:avLst/>
          </a:prstGeom>
          <a:solidFill>
            <a:schemeClr val="bg1"/>
          </a:solidFill>
        </p:spPr>
        <p:txBody>
          <a:bodyPr wrap="square" rtlCol="0">
            <a:spAutoFit/>
          </a:bodyPr>
          <a:lstStyle/>
          <a:p>
            <a:pPr algn="ctr"/>
            <a:r>
              <a:rPr lang="fr-FR" b="1" dirty="0"/>
              <a:t>Elle va stocker les routes avec les métriques plus faibles qui sont issues de l’analyse de la topologie.</a:t>
            </a:r>
          </a:p>
        </p:txBody>
      </p:sp>
    </p:spTree>
    <p:extLst>
      <p:ext uri="{BB962C8B-B14F-4D97-AF65-F5344CB8AC3E}">
        <p14:creationId xmlns:p14="http://schemas.microsoft.com/office/powerpoint/2010/main" val="36157873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488E-9609-FB4E-A670-A0EC703173BE}"/>
              </a:ext>
            </a:extLst>
          </p:cNvPr>
          <p:cNvSpPr>
            <a:spLocks noGrp="1"/>
          </p:cNvSpPr>
          <p:nvPr>
            <p:ph type="title"/>
          </p:nvPr>
        </p:nvSpPr>
        <p:spPr/>
        <p:txBody>
          <a:bodyPr/>
          <a:lstStyle/>
          <a:p>
            <a:r>
              <a:rPr lang="fr-FR" dirty="0"/>
              <a:t>Fonctionnement EIGRP </a:t>
            </a:r>
          </a:p>
        </p:txBody>
      </p:sp>
      <p:sp>
        <p:nvSpPr>
          <p:cNvPr id="3" name="Espace réservé du contenu 2">
            <a:extLst>
              <a:ext uri="{FF2B5EF4-FFF2-40B4-BE49-F238E27FC236}">
                <a16:creationId xmlns:a16="http://schemas.microsoft.com/office/drawing/2014/main" id="{4411F315-707E-CC41-B265-CC3E4F21F213}"/>
              </a:ext>
            </a:extLst>
          </p:cNvPr>
          <p:cNvSpPr>
            <a:spLocks noGrp="1"/>
          </p:cNvSpPr>
          <p:nvPr>
            <p:ph idx="1"/>
          </p:nvPr>
        </p:nvSpPr>
        <p:spPr>
          <a:xfrm>
            <a:off x="596900" y="2638044"/>
            <a:ext cx="11264900" cy="4029456"/>
          </a:xfrm>
        </p:spPr>
        <p:txBody>
          <a:bodyPr>
            <a:normAutofit/>
          </a:bodyPr>
          <a:lstStyle/>
          <a:p>
            <a:r>
              <a:rPr lang="fr-FR" dirty="0"/>
              <a:t>Quand </a:t>
            </a:r>
            <a:r>
              <a:rPr lang="fr-FR" b="1" dirty="0">
                <a:solidFill>
                  <a:srgbClr val="002060"/>
                </a:solidFill>
              </a:rPr>
              <a:t>2 routeurs se sont mutuellement découvert </a:t>
            </a:r>
            <a:r>
              <a:rPr lang="fr-FR" dirty="0"/>
              <a:t>voisins, ils échangent complètement leur table de routage. </a:t>
            </a:r>
          </a:p>
          <a:p>
            <a:r>
              <a:rPr lang="fr-FR" dirty="0"/>
              <a:t>Ensuite, des messages </a:t>
            </a:r>
            <a:r>
              <a:rPr lang="fr-FR" b="1" dirty="0">
                <a:solidFill>
                  <a:srgbClr val="002060"/>
                </a:solidFill>
              </a:rPr>
              <a:t>Hello</a:t>
            </a:r>
            <a:r>
              <a:rPr lang="fr-FR" dirty="0"/>
              <a:t> sont constamment échangés afin de manifester sa présence, comme OSPF. L'intervalle de temps séparant 2 messages Hello est par défaut de </a:t>
            </a:r>
          </a:p>
          <a:p>
            <a:pPr lvl="1"/>
            <a:r>
              <a:rPr lang="fr-FR" dirty="0"/>
              <a:t>5 secondes sur un </a:t>
            </a:r>
            <a:r>
              <a:rPr lang="fr-FR" dirty="0">
                <a:solidFill>
                  <a:srgbClr val="002060"/>
                </a:solidFill>
              </a:rPr>
              <a:t>LAN </a:t>
            </a:r>
            <a:r>
              <a:rPr lang="fr-FR" dirty="0"/>
              <a:t>ou connexion PPP </a:t>
            </a:r>
          </a:p>
          <a:p>
            <a:pPr lvl="1"/>
            <a:r>
              <a:rPr lang="fr-FR" dirty="0"/>
              <a:t>60 secondes sur un </a:t>
            </a:r>
            <a:r>
              <a:rPr lang="fr-FR" dirty="0">
                <a:solidFill>
                  <a:srgbClr val="002060"/>
                </a:solidFill>
              </a:rPr>
              <a:t>WAN </a:t>
            </a:r>
            <a:r>
              <a:rPr lang="fr-FR" dirty="0"/>
              <a:t>multi-points comme Frame Relay </a:t>
            </a:r>
          </a:p>
          <a:p>
            <a:r>
              <a:rPr lang="fr-FR" dirty="0"/>
              <a:t>Quand une modification topologique est constatée, seules les nouveautés sont échangées, comme OSPF,</a:t>
            </a:r>
          </a:p>
          <a:p>
            <a:pPr lvl="1"/>
            <a:r>
              <a:rPr lang="fr-FR" dirty="0"/>
              <a:t> par multicast à l'adresse 224.0.0.10, si plusieurs routeurs doivent être prévenus </a:t>
            </a:r>
          </a:p>
          <a:p>
            <a:pPr lvl="1"/>
            <a:r>
              <a:rPr lang="fr-FR" dirty="0"/>
              <a:t>par unicast dans le cas contraire Les mises à jour sont envoyées via le protocole RTP (</a:t>
            </a:r>
            <a:r>
              <a:rPr lang="fr-FR" dirty="0" err="1"/>
              <a:t>Reliable</a:t>
            </a:r>
            <a:r>
              <a:rPr lang="fr-FR" dirty="0"/>
              <a:t> Transport Protocol          UDP Ou TCP ).</a:t>
            </a:r>
          </a:p>
        </p:txBody>
      </p:sp>
      <p:sp>
        <p:nvSpPr>
          <p:cNvPr id="4" name="Différent de 3">
            <a:extLst>
              <a:ext uri="{FF2B5EF4-FFF2-40B4-BE49-F238E27FC236}">
                <a16:creationId xmlns:a16="http://schemas.microsoft.com/office/drawing/2014/main" id="{D8C24171-46D6-3F49-910C-116F446215FF}"/>
              </a:ext>
            </a:extLst>
          </p:cNvPr>
          <p:cNvSpPr/>
          <p:nvPr/>
        </p:nvSpPr>
        <p:spPr>
          <a:xfrm>
            <a:off x="10566400" y="5245100"/>
            <a:ext cx="495300" cy="2921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5271255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p:txBody>
          <a:bodyPr/>
          <a:lstStyle/>
          <a:p>
            <a:r>
              <a:rPr lang="fr-FR" dirty="0"/>
              <a:t>Les types de message eigrp</a:t>
            </a:r>
          </a:p>
        </p:txBody>
      </p:sp>
      <p:sp>
        <p:nvSpPr>
          <p:cNvPr id="4" name="ZoneTexte 3">
            <a:extLst>
              <a:ext uri="{FF2B5EF4-FFF2-40B4-BE49-F238E27FC236}">
                <a16:creationId xmlns:a16="http://schemas.microsoft.com/office/drawing/2014/main" id="{A26A34E2-D219-5840-865B-2843150AEF11}"/>
              </a:ext>
            </a:extLst>
          </p:cNvPr>
          <p:cNvSpPr txBox="1"/>
          <p:nvPr/>
        </p:nvSpPr>
        <p:spPr>
          <a:xfrm>
            <a:off x="4216400" y="2438400"/>
            <a:ext cx="3886200" cy="369332"/>
          </a:xfrm>
          <a:prstGeom prst="rect">
            <a:avLst/>
          </a:prstGeom>
          <a:noFill/>
        </p:spPr>
        <p:txBody>
          <a:bodyPr wrap="square" rtlCol="0">
            <a:spAutoFit/>
          </a:bodyPr>
          <a:lstStyle/>
          <a:p>
            <a:r>
              <a:rPr lang="fr-FR" dirty="0"/>
              <a:t>EIGRP utilise 5 types de message : </a:t>
            </a:r>
          </a:p>
        </p:txBody>
      </p:sp>
      <p:sp>
        <p:nvSpPr>
          <p:cNvPr id="5" name="ZoneTexte 4">
            <a:extLst>
              <a:ext uri="{FF2B5EF4-FFF2-40B4-BE49-F238E27FC236}">
                <a16:creationId xmlns:a16="http://schemas.microsoft.com/office/drawing/2014/main" id="{5DC10542-5F5F-3A43-BFEF-27B31770E93C}"/>
              </a:ext>
            </a:extLst>
          </p:cNvPr>
          <p:cNvSpPr txBox="1"/>
          <p:nvPr/>
        </p:nvSpPr>
        <p:spPr>
          <a:xfrm>
            <a:off x="4216400" y="3429000"/>
            <a:ext cx="5287264" cy="2015936"/>
          </a:xfrm>
          <a:prstGeom prst="rect">
            <a:avLst/>
          </a:prstGeom>
          <a:noFill/>
        </p:spPr>
        <p:txBody>
          <a:bodyPr wrap="square" rtlCol="0">
            <a:spAutoFit/>
          </a:bodyPr>
          <a:lstStyle/>
          <a:p>
            <a:pPr marL="285750" indent="-285750">
              <a:buFont typeface="Arial" panose="020B0604020202020204" pitchFamily="34" charset="0"/>
              <a:buChar char="•"/>
            </a:pPr>
            <a:r>
              <a:rPr lang="fr-FR" sz="2500" b="1" i="1" dirty="0">
                <a:solidFill>
                  <a:srgbClr val="002060"/>
                </a:solidFill>
              </a:rPr>
              <a:t>Hello </a:t>
            </a:r>
            <a:r>
              <a:rPr lang="fr-FR" sz="2500" b="1" i="1" dirty="0" err="1">
                <a:solidFill>
                  <a:srgbClr val="002060"/>
                </a:solidFill>
              </a:rPr>
              <a:t>packets</a:t>
            </a:r>
            <a:r>
              <a:rPr lang="fr-FR" sz="2500" b="1" i="1" dirty="0">
                <a:solidFill>
                  <a:srgbClr val="002060"/>
                </a:solidFill>
              </a:rPr>
              <a:t> </a:t>
            </a:r>
          </a:p>
          <a:p>
            <a:pPr marL="285750" indent="-285750">
              <a:buFont typeface="Arial" panose="020B0604020202020204" pitchFamily="34" charset="0"/>
              <a:buChar char="•"/>
            </a:pPr>
            <a:r>
              <a:rPr lang="fr-FR" sz="2500" b="1" i="1" dirty="0">
                <a:solidFill>
                  <a:srgbClr val="002060"/>
                </a:solidFill>
              </a:rPr>
              <a:t>Update </a:t>
            </a:r>
            <a:r>
              <a:rPr lang="fr-FR" sz="2500" b="1" i="1" dirty="0" err="1">
                <a:solidFill>
                  <a:srgbClr val="002060"/>
                </a:solidFill>
              </a:rPr>
              <a:t>packets</a:t>
            </a:r>
            <a:r>
              <a:rPr lang="fr-FR" sz="2500" b="1" i="1" dirty="0">
                <a:solidFill>
                  <a:srgbClr val="002060"/>
                </a:solidFill>
              </a:rPr>
              <a:t> </a:t>
            </a:r>
          </a:p>
          <a:p>
            <a:pPr marL="285750" indent="-285750">
              <a:buFont typeface="Arial" panose="020B0604020202020204" pitchFamily="34" charset="0"/>
              <a:buChar char="•"/>
            </a:pPr>
            <a:r>
              <a:rPr lang="fr-FR" sz="2500" b="1" i="1" dirty="0" err="1">
                <a:solidFill>
                  <a:srgbClr val="002060"/>
                </a:solidFill>
              </a:rPr>
              <a:t>Acknowledgement</a:t>
            </a:r>
            <a:r>
              <a:rPr lang="fr-FR" sz="2500" b="1" i="1" dirty="0">
                <a:solidFill>
                  <a:srgbClr val="002060"/>
                </a:solidFill>
              </a:rPr>
              <a:t> packet </a:t>
            </a:r>
          </a:p>
          <a:p>
            <a:pPr marL="285750" indent="-285750">
              <a:buFont typeface="Arial" panose="020B0604020202020204" pitchFamily="34" charset="0"/>
              <a:buChar char="•"/>
            </a:pPr>
            <a:r>
              <a:rPr lang="fr-FR" sz="2500" b="1" i="1" dirty="0" err="1">
                <a:solidFill>
                  <a:srgbClr val="002060"/>
                </a:solidFill>
              </a:rPr>
              <a:t>Query</a:t>
            </a:r>
            <a:r>
              <a:rPr lang="fr-FR" sz="2500" b="1" i="1" dirty="0">
                <a:solidFill>
                  <a:srgbClr val="002060"/>
                </a:solidFill>
              </a:rPr>
              <a:t> </a:t>
            </a:r>
            <a:r>
              <a:rPr lang="fr-FR" sz="2500" b="1" i="1" dirty="0" err="1">
                <a:solidFill>
                  <a:srgbClr val="002060"/>
                </a:solidFill>
              </a:rPr>
              <a:t>packets</a:t>
            </a:r>
            <a:r>
              <a:rPr lang="fr-FR" sz="2500" b="1" i="1" dirty="0">
                <a:solidFill>
                  <a:srgbClr val="002060"/>
                </a:solidFill>
              </a:rPr>
              <a:t> </a:t>
            </a:r>
          </a:p>
          <a:p>
            <a:pPr marL="285750" indent="-285750">
              <a:buFont typeface="Arial" panose="020B0604020202020204" pitchFamily="34" charset="0"/>
              <a:buChar char="•"/>
            </a:pPr>
            <a:r>
              <a:rPr lang="fr-FR" sz="2500" b="1" i="1" dirty="0" err="1">
                <a:solidFill>
                  <a:srgbClr val="002060"/>
                </a:solidFill>
              </a:rPr>
              <a:t>Reply</a:t>
            </a:r>
            <a:r>
              <a:rPr lang="fr-FR" sz="2500" b="1" i="1" dirty="0">
                <a:solidFill>
                  <a:srgbClr val="002060"/>
                </a:solidFill>
              </a:rPr>
              <a:t> </a:t>
            </a:r>
            <a:r>
              <a:rPr lang="fr-FR" sz="2500" b="1" i="1" dirty="0" err="1">
                <a:solidFill>
                  <a:srgbClr val="002060"/>
                </a:solidFill>
              </a:rPr>
              <a:t>packets</a:t>
            </a:r>
            <a:endParaRPr lang="fr-FR" sz="2500" b="1" i="1" dirty="0">
              <a:solidFill>
                <a:srgbClr val="002060"/>
              </a:solidFill>
            </a:endParaRPr>
          </a:p>
        </p:txBody>
      </p:sp>
    </p:spTree>
    <p:extLst>
      <p:ext uri="{BB962C8B-B14F-4D97-AF65-F5344CB8AC3E}">
        <p14:creationId xmlns:p14="http://schemas.microsoft.com/office/powerpoint/2010/main" val="8743170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769620" y="415028"/>
            <a:ext cx="4486656" cy="1141497"/>
          </a:xfrm>
        </p:spPr>
        <p:txBody>
          <a:bodyPr/>
          <a:lstStyle/>
          <a:p>
            <a:r>
              <a:rPr lang="fr-FR" dirty="0"/>
              <a:t>Focus hello paquets</a:t>
            </a:r>
          </a:p>
        </p:txBody>
      </p:sp>
      <p:sp>
        <p:nvSpPr>
          <p:cNvPr id="3" name="Espace réservé du contenu 2">
            <a:extLst>
              <a:ext uri="{FF2B5EF4-FFF2-40B4-BE49-F238E27FC236}">
                <a16:creationId xmlns:a16="http://schemas.microsoft.com/office/drawing/2014/main" id="{93E024F5-52FE-F946-8F2A-CD4D48044A6A}"/>
              </a:ext>
            </a:extLst>
          </p:cNvPr>
          <p:cNvSpPr>
            <a:spLocks noGrp="1"/>
          </p:cNvSpPr>
          <p:nvPr>
            <p:ph idx="1"/>
          </p:nvPr>
        </p:nvSpPr>
        <p:spPr>
          <a:xfrm>
            <a:off x="6137656" y="1824736"/>
            <a:ext cx="6054344" cy="3208528"/>
          </a:xfrm>
        </p:spPr>
        <p:txBody>
          <a:bodyPr>
            <a:normAutofit/>
          </a:bodyPr>
          <a:lstStyle/>
          <a:p>
            <a:r>
              <a:rPr lang="fr-FR" sz="2200" dirty="0"/>
              <a:t>Permet de découvrir les voisins.</a:t>
            </a:r>
          </a:p>
          <a:p>
            <a:r>
              <a:rPr lang="fr-FR" sz="2200" dirty="0"/>
              <a:t> Envoie toutes  : </a:t>
            </a:r>
          </a:p>
          <a:p>
            <a:pPr lvl="1"/>
            <a:r>
              <a:rPr lang="fr-FR" dirty="0"/>
              <a:t>Les 5 secondes sur la plupart des réseaux </a:t>
            </a:r>
          </a:p>
          <a:p>
            <a:pPr lvl="1"/>
            <a:r>
              <a:rPr lang="fr-FR" dirty="0"/>
              <a:t>Les 60 secondes sur le Non Broadcast Multi-</a:t>
            </a:r>
            <a:r>
              <a:rPr lang="fr-FR" dirty="0" err="1"/>
              <a:t>access</a:t>
            </a:r>
            <a:r>
              <a:rPr lang="fr-FR" dirty="0"/>
              <a:t> Networks (NBMA).</a:t>
            </a:r>
          </a:p>
          <a:p>
            <a:r>
              <a:rPr lang="fr-FR" dirty="0"/>
              <a:t> </a:t>
            </a:r>
            <a:r>
              <a:rPr lang="fr-FR" sz="2200" dirty="0"/>
              <a:t>C'est le temps maximum qu'un routeur peut attendre avant de déclarer un routeur absent  :</a:t>
            </a:r>
          </a:p>
          <a:p>
            <a:pPr lvl="1"/>
            <a:r>
              <a:rPr lang="fr-FR" dirty="0"/>
              <a:t>Holdtime Par défaut : 3 fois le hello intervalle</a:t>
            </a:r>
          </a:p>
        </p:txBody>
      </p:sp>
      <p:pic>
        <p:nvPicPr>
          <p:cNvPr id="8" name="Image 7">
            <a:extLst>
              <a:ext uri="{FF2B5EF4-FFF2-40B4-BE49-F238E27FC236}">
                <a16:creationId xmlns:a16="http://schemas.microsoft.com/office/drawing/2014/main" id="{BFC14E55-DEEA-214C-A54D-D660B65E01A7}"/>
              </a:ext>
            </a:extLst>
          </p:cNvPr>
          <p:cNvPicPr>
            <a:picLocks noChangeAspect="1"/>
          </p:cNvPicPr>
          <p:nvPr/>
        </p:nvPicPr>
        <p:blipFill>
          <a:blip r:embed="rId2"/>
          <a:stretch>
            <a:fillRect/>
          </a:stretch>
        </p:blipFill>
        <p:spPr>
          <a:xfrm>
            <a:off x="649481" y="2376403"/>
            <a:ext cx="4606795" cy="2863850"/>
          </a:xfrm>
          <a:prstGeom prst="rect">
            <a:avLst/>
          </a:prstGeom>
        </p:spPr>
      </p:pic>
    </p:spTree>
    <p:extLst>
      <p:ext uri="{BB962C8B-B14F-4D97-AF65-F5344CB8AC3E}">
        <p14:creationId xmlns:p14="http://schemas.microsoft.com/office/powerpoint/2010/main" val="15552583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769620" y="415028"/>
            <a:ext cx="4486656" cy="1141497"/>
          </a:xfrm>
        </p:spPr>
        <p:txBody>
          <a:bodyPr/>
          <a:lstStyle/>
          <a:p>
            <a:r>
              <a:rPr lang="fr-FR" dirty="0"/>
              <a:t>Focus Update paquets</a:t>
            </a:r>
          </a:p>
        </p:txBody>
      </p:sp>
      <p:sp>
        <p:nvSpPr>
          <p:cNvPr id="3" name="Espace réservé du contenu 2">
            <a:extLst>
              <a:ext uri="{FF2B5EF4-FFF2-40B4-BE49-F238E27FC236}">
                <a16:creationId xmlns:a16="http://schemas.microsoft.com/office/drawing/2014/main" id="{93E024F5-52FE-F946-8F2A-CD4D48044A6A}"/>
              </a:ext>
            </a:extLst>
          </p:cNvPr>
          <p:cNvSpPr>
            <a:spLocks noGrp="1"/>
          </p:cNvSpPr>
          <p:nvPr>
            <p:ph idx="1"/>
          </p:nvPr>
        </p:nvSpPr>
        <p:spPr>
          <a:xfrm>
            <a:off x="6137656" y="1824736"/>
            <a:ext cx="6054344" cy="3725164"/>
          </a:xfrm>
        </p:spPr>
        <p:txBody>
          <a:bodyPr>
            <a:normAutofit/>
          </a:bodyPr>
          <a:lstStyle/>
          <a:p>
            <a:r>
              <a:rPr lang="fr-FR" sz="2200" dirty="0"/>
              <a:t>EIGRP n'envoie des mises à jour que si des changements sont constatés.</a:t>
            </a:r>
          </a:p>
          <a:p>
            <a:r>
              <a:rPr lang="fr-FR" sz="2200" dirty="0"/>
              <a:t>Partial update :</a:t>
            </a:r>
          </a:p>
          <a:p>
            <a:pPr lvl="1"/>
            <a:r>
              <a:rPr lang="fr-FR" i="1" dirty="0"/>
              <a:t>N'inclut que les informations de routage ayant été modifié </a:t>
            </a:r>
          </a:p>
          <a:p>
            <a:r>
              <a:rPr lang="fr-FR" sz="2200" dirty="0"/>
              <a:t>Bounded update :</a:t>
            </a:r>
          </a:p>
          <a:p>
            <a:pPr lvl="1"/>
            <a:r>
              <a:rPr lang="fr-FR" i="1" dirty="0"/>
              <a:t>Quand une route change, seules les routeurs concernés par ce changement seront prévenus grâce à des partials updates.</a:t>
            </a:r>
          </a:p>
          <a:p>
            <a:r>
              <a:rPr lang="fr-FR" sz="2200" dirty="0"/>
              <a:t>EIGRP utilise des partial </a:t>
            </a:r>
            <a:r>
              <a:rPr lang="fr-FR" sz="2200" dirty="0" err="1"/>
              <a:t>bounded</a:t>
            </a:r>
            <a:r>
              <a:rPr lang="fr-FR" sz="2200" dirty="0"/>
              <a:t> updates pour minimiser l'utilisation de la bande passante.</a:t>
            </a:r>
          </a:p>
        </p:txBody>
      </p:sp>
      <p:pic>
        <p:nvPicPr>
          <p:cNvPr id="5" name="Image 4">
            <a:extLst>
              <a:ext uri="{FF2B5EF4-FFF2-40B4-BE49-F238E27FC236}">
                <a16:creationId xmlns:a16="http://schemas.microsoft.com/office/drawing/2014/main" id="{BF099E91-8A7B-A84D-923B-288742328B1F}"/>
              </a:ext>
            </a:extLst>
          </p:cNvPr>
          <p:cNvPicPr>
            <a:picLocks noChangeAspect="1"/>
          </p:cNvPicPr>
          <p:nvPr/>
        </p:nvPicPr>
        <p:blipFill>
          <a:blip r:embed="rId2"/>
          <a:stretch>
            <a:fillRect/>
          </a:stretch>
        </p:blipFill>
        <p:spPr>
          <a:xfrm>
            <a:off x="450849" y="2317750"/>
            <a:ext cx="5323753" cy="3003550"/>
          </a:xfrm>
          <a:prstGeom prst="rect">
            <a:avLst/>
          </a:prstGeom>
        </p:spPr>
      </p:pic>
    </p:spTree>
    <p:extLst>
      <p:ext uri="{BB962C8B-B14F-4D97-AF65-F5344CB8AC3E}">
        <p14:creationId xmlns:p14="http://schemas.microsoft.com/office/powerpoint/2010/main" val="208124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0983" y="544337"/>
            <a:ext cx="5357090" cy="1141497"/>
          </a:xfrm>
        </p:spPr>
        <p:txBody>
          <a:bodyPr>
            <a:normAutofit fontScale="90000"/>
          </a:bodyPr>
          <a:lstStyle/>
          <a:p>
            <a:r>
              <a:rPr lang="fr-FR" dirty="0"/>
              <a:t>5-4 L’en-tête Ethernet </a:t>
            </a:r>
            <a:br>
              <a:rPr lang="fr-FR" dirty="0"/>
            </a:br>
            <a:r>
              <a:rPr lang="fr-FR" dirty="0"/>
              <a:t>ou </a:t>
            </a:r>
            <a:br>
              <a:rPr lang="fr-FR" dirty="0"/>
            </a:br>
            <a:r>
              <a:rPr lang="fr-FR" dirty="0"/>
              <a:t>trame Ethernet</a:t>
            </a:r>
          </a:p>
        </p:txBody>
      </p:sp>
      <p:sp>
        <p:nvSpPr>
          <p:cNvPr id="3" name="Espace réservé du contenu 2"/>
          <p:cNvSpPr>
            <a:spLocks noGrp="1"/>
          </p:cNvSpPr>
          <p:nvPr>
            <p:ph idx="1"/>
          </p:nvPr>
        </p:nvSpPr>
        <p:spPr>
          <a:xfrm>
            <a:off x="6169573" y="757382"/>
            <a:ext cx="5948856" cy="5946197"/>
          </a:xfrm>
        </p:spPr>
        <p:txBody>
          <a:bodyPr>
            <a:normAutofit fontScale="92500" lnSpcReduction="20000"/>
          </a:bodyPr>
          <a:lstStyle/>
          <a:p>
            <a:r>
              <a:rPr lang="fr-FR" dirty="0"/>
              <a:t>Préambule : </a:t>
            </a:r>
            <a:r>
              <a:rPr lang="fr-FR" sz="1400" b="1" i="1" dirty="0">
                <a:solidFill>
                  <a:srgbClr val="002060"/>
                </a:solidFill>
              </a:rPr>
              <a:t>Ce champ est codé sur 7 octets et permet de synchroniser l’envoi. Chacun des octets vaut 10101010 et cette sérié permet à la carte réceptrice de synchroniser son horloge. On prévient que c’est une trame de type </a:t>
            </a:r>
            <a:r>
              <a:rPr lang="fr-FR" sz="1400" b="1" i="1" dirty="0" err="1">
                <a:solidFill>
                  <a:srgbClr val="002060"/>
                </a:solidFill>
              </a:rPr>
              <a:t>ethernet</a:t>
            </a:r>
            <a:r>
              <a:rPr lang="fr-FR" sz="1400" b="1" i="1" dirty="0">
                <a:solidFill>
                  <a:srgbClr val="002060"/>
                </a:solidFill>
              </a:rPr>
              <a:t>.</a:t>
            </a:r>
          </a:p>
          <a:p>
            <a:endParaRPr lang="fr-FR" sz="1000" dirty="0"/>
          </a:p>
          <a:p>
            <a:r>
              <a:rPr lang="fr-FR" dirty="0"/>
              <a:t>SFD </a:t>
            </a:r>
            <a:r>
              <a:rPr lang="fr-FR" sz="1500" i="1" dirty="0"/>
              <a:t>(Start Frame delimiter) </a:t>
            </a:r>
            <a:r>
              <a:rPr lang="fr-FR" dirty="0"/>
              <a:t>: </a:t>
            </a:r>
            <a:r>
              <a:rPr lang="fr-FR" sz="1400" b="1" i="1" dirty="0">
                <a:solidFill>
                  <a:srgbClr val="002060"/>
                </a:solidFill>
              </a:rPr>
              <a:t>Ce champ est codé sur 1 octet ( 8 bits) et indique à la carte réceptrice que le début de la trame va commencer. </a:t>
            </a:r>
          </a:p>
          <a:p>
            <a:endParaRPr lang="fr-FR" sz="1000" b="1" i="1" dirty="0">
              <a:solidFill>
                <a:srgbClr val="002060"/>
              </a:solidFill>
            </a:endParaRPr>
          </a:p>
          <a:p>
            <a:r>
              <a:rPr lang="fr-FR" dirty="0"/>
              <a:t>Adresse mac destination </a:t>
            </a:r>
            <a:r>
              <a:rPr lang="fr-FR" sz="1400" b="1" i="1" dirty="0">
                <a:solidFill>
                  <a:srgbClr val="002060"/>
                </a:solidFill>
              </a:rPr>
              <a:t>: cela va identifier qui est le destinataire de la trame et donc des données. Si, c’est la bonne machine, la trame et les données seront lues. Sinon, la trame sera rejetée.</a:t>
            </a:r>
          </a:p>
          <a:p>
            <a:endParaRPr lang="fr-FR" sz="1000" b="1" i="1" dirty="0">
              <a:solidFill>
                <a:srgbClr val="002060"/>
              </a:solidFill>
            </a:endParaRPr>
          </a:p>
          <a:p>
            <a:r>
              <a:rPr lang="fr-FR" dirty="0"/>
              <a:t>Adresse mac source : </a:t>
            </a:r>
            <a:r>
              <a:rPr lang="fr-FR" sz="1400" b="1" i="1" dirty="0">
                <a:solidFill>
                  <a:srgbClr val="002060"/>
                </a:solidFill>
              </a:rPr>
              <a:t>Cela va identifier qui est l’émetteur de la trame.</a:t>
            </a:r>
          </a:p>
          <a:p>
            <a:endParaRPr lang="fr-FR" sz="1000" b="1" i="1" dirty="0">
              <a:solidFill>
                <a:srgbClr val="002060"/>
              </a:solidFill>
            </a:endParaRPr>
          </a:p>
          <a:p>
            <a:r>
              <a:rPr lang="fr-FR" dirty="0"/>
              <a:t>Type :  </a:t>
            </a:r>
            <a:r>
              <a:rPr lang="fr-FR" sz="1400" b="1" i="1" dirty="0">
                <a:solidFill>
                  <a:srgbClr val="002060"/>
                </a:solidFill>
              </a:rPr>
              <a:t>Le type de protocole qui va être utilisé au niveau 3. 0x0800 : Ipv4 – 0x86DD : Ipv6 – 0x0806: ARP.</a:t>
            </a:r>
          </a:p>
          <a:p>
            <a:endParaRPr lang="fr-FR" sz="1400" b="1" i="1" dirty="0">
              <a:solidFill>
                <a:srgbClr val="002060"/>
              </a:solidFill>
            </a:endParaRPr>
          </a:p>
          <a:p>
            <a:pPr>
              <a:lnSpc>
                <a:spcPct val="110000"/>
              </a:lnSpc>
            </a:pPr>
            <a:r>
              <a:rPr lang="fr-FR" dirty="0"/>
              <a:t>Données : </a:t>
            </a:r>
            <a:r>
              <a:rPr lang="fr-FR" sz="1400" b="1" i="1" dirty="0">
                <a:solidFill>
                  <a:srgbClr val="002060"/>
                </a:solidFill>
              </a:rPr>
              <a:t>La charge utile =&gt; Les informations que l’on souhaite communiquer.</a:t>
            </a:r>
          </a:p>
          <a:p>
            <a:pPr>
              <a:lnSpc>
                <a:spcPct val="110000"/>
              </a:lnSpc>
            </a:pPr>
            <a:r>
              <a:rPr lang="fr-FR" dirty="0"/>
              <a:t>FCS ( Frame Check Séquence) ou CRC (</a:t>
            </a:r>
            <a:r>
              <a:rPr lang="fr-FR" dirty="0" err="1"/>
              <a:t>cyclic</a:t>
            </a:r>
            <a:r>
              <a:rPr lang="fr-FR" dirty="0"/>
              <a:t> </a:t>
            </a:r>
            <a:r>
              <a:rPr lang="fr-FR" dirty="0" err="1"/>
              <a:t>redundancy</a:t>
            </a:r>
            <a:r>
              <a:rPr lang="fr-FR" dirty="0"/>
              <a:t> check): </a:t>
            </a:r>
            <a:r>
              <a:rPr lang="fr-FR" sz="1400" b="1" i="1" dirty="0">
                <a:solidFill>
                  <a:srgbClr val="002060"/>
                </a:solidFill>
              </a:rPr>
              <a:t>Un </a:t>
            </a:r>
            <a:r>
              <a:rPr lang="fr-FR" sz="1400" b="1" i="1" dirty="0" err="1">
                <a:solidFill>
                  <a:srgbClr val="002060"/>
                </a:solidFill>
              </a:rPr>
              <a:t>algo</a:t>
            </a:r>
            <a:r>
              <a:rPr lang="fr-FR" sz="1400" b="1" i="1" dirty="0">
                <a:solidFill>
                  <a:srgbClr val="002060"/>
                </a:solidFill>
              </a:rPr>
              <a:t> est lancé à la création de la trame par l’émetteur. Cette séquence va générer une signature qui va être inscrite dans les champs du FCS. Le destinataire va effectuer le même travail et ainsi comparer les signatures au moment ou il va recevoir la trame.</a:t>
            </a:r>
          </a:p>
        </p:txBody>
      </p:sp>
      <p:pic>
        <p:nvPicPr>
          <p:cNvPr id="6146" name="Picture 2" descr="Exercice 1 : Question de cours Exercice 2 : Décodage de t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36" y="1903702"/>
            <a:ext cx="5643528" cy="190067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6881091" y="274038"/>
            <a:ext cx="4424218" cy="369332"/>
          </a:xfrm>
          <a:prstGeom prst="rect">
            <a:avLst/>
          </a:prstGeom>
          <a:noFill/>
        </p:spPr>
        <p:txBody>
          <a:bodyPr wrap="square" rtlCol="0">
            <a:spAutoFit/>
          </a:bodyPr>
          <a:lstStyle/>
          <a:p>
            <a:pPr algn="ctr"/>
            <a:r>
              <a:rPr lang="fr-FR" dirty="0"/>
              <a:t>DETAILS D’UNE TRAME ETHERNET</a:t>
            </a:r>
          </a:p>
        </p:txBody>
      </p:sp>
      <p:pic>
        <p:nvPicPr>
          <p:cNvPr id="6" name="Image 5">
            <a:extLst>
              <a:ext uri="{FF2B5EF4-FFF2-40B4-BE49-F238E27FC236}">
                <a16:creationId xmlns:a16="http://schemas.microsoft.com/office/drawing/2014/main" id="{5A39E3F2-A0ED-8040-8A8B-BC8B19813BF0}"/>
              </a:ext>
            </a:extLst>
          </p:cNvPr>
          <p:cNvPicPr>
            <a:picLocks noChangeAspect="1"/>
          </p:cNvPicPr>
          <p:nvPr/>
        </p:nvPicPr>
        <p:blipFill>
          <a:blip r:embed="rId3"/>
          <a:stretch>
            <a:fillRect/>
          </a:stretch>
        </p:blipFill>
        <p:spPr>
          <a:xfrm>
            <a:off x="737715" y="4103184"/>
            <a:ext cx="4620569" cy="692150"/>
          </a:xfrm>
          <a:prstGeom prst="rect">
            <a:avLst/>
          </a:prstGeom>
        </p:spPr>
      </p:pic>
    </p:spTree>
    <p:extLst>
      <p:ext uri="{BB962C8B-B14F-4D97-AF65-F5344CB8AC3E}">
        <p14:creationId xmlns:p14="http://schemas.microsoft.com/office/powerpoint/2010/main" val="31087027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769620" y="415028"/>
            <a:ext cx="4486656" cy="1141497"/>
          </a:xfrm>
        </p:spPr>
        <p:txBody>
          <a:bodyPr/>
          <a:lstStyle/>
          <a:p>
            <a:r>
              <a:rPr lang="fr-FR" dirty="0"/>
              <a:t>La métrique eigrp</a:t>
            </a:r>
          </a:p>
        </p:txBody>
      </p:sp>
      <p:sp>
        <p:nvSpPr>
          <p:cNvPr id="3" name="Espace réservé du contenu 2">
            <a:extLst>
              <a:ext uri="{FF2B5EF4-FFF2-40B4-BE49-F238E27FC236}">
                <a16:creationId xmlns:a16="http://schemas.microsoft.com/office/drawing/2014/main" id="{93E024F5-52FE-F946-8F2A-CD4D48044A6A}"/>
              </a:ext>
            </a:extLst>
          </p:cNvPr>
          <p:cNvSpPr>
            <a:spLocks noGrp="1"/>
          </p:cNvSpPr>
          <p:nvPr>
            <p:ph idx="1"/>
          </p:nvPr>
        </p:nvSpPr>
        <p:spPr>
          <a:xfrm>
            <a:off x="6417056" y="1113536"/>
            <a:ext cx="5774944" cy="3208528"/>
          </a:xfrm>
        </p:spPr>
        <p:txBody>
          <a:bodyPr>
            <a:normAutofit/>
          </a:bodyPr>
          <a:lstStyle/>
          <a:p>
            <a:r>
              <a:rPr lang="fr-FR" sz="2000" b="1" dirty="0">
                <a:solidFill>
                  <a:srgbClr val="002060"/>
                </a:solidFill>
              </a:rPr>
              <a:t>EIGRP utilise comme métrique une association des paramètres suivants : </a:t>
            </a:r>
          </a:p>
          <a:p>
            <a:pPr lvl="2">
              <a:buFont typeface="Wingdings" pitchFamily="2" charset="2"/>
              <a:buChar char="Ø"/>
            </a:pPr>
            <a:r>
              <a:rPr lang="fr-FR" sz="1800" dirty="0"/>
              <a:t>La bande passante, le délai, la fiabilité et la charge.</a:t>
            </a:r>
          </a:p>
          <a:p>
            <a:pPr marL="457200" lvl="2" indent="0">
              <a:buNone/>
            </a:pPr>
            <a:endParaRPr lang="fr-FR" sz="1800" dirty="0"/>
          </a:p>
          <a:p>
            <a:r>
              <a:rPr lang="fr-FR" sz="2000" b="1" dirty="0">
                <a:solidFill>
                  <a:srgbClr val="002060"/>
                </a:solidFill>
              </a:rPr>
              <a:t>EIGRP calcule les métriques sur base de 5 paramètres combinés à 5 coefficients K :</a:t>
            </a:r>
          </a:p>
          <a:p>
            <a:endParaRPr lang="fr-FR" dirty="0"/>
          </a:p>
        </p:txBody>
      </p:sp>
      <p:pic>
        <p:nvPicPr>
          <p:cNvPr id="5" name="Image 4">
            <a:extLst>
              <a:ext uri="{FF2B5EF4-FFF2-40B4-BE49-F238E27FC236}">
                <a16:creationId xmlns:a16="http://schemas.microsoft.com/office/drawing/2014/main" id="{911739AF-4B6E-1A47-B316-B7C270FFE007}"/>
              </a:ext>
            </a:extLst>
          </p:cNvPr>
          <p:cNvPicPr>
            <a:picLocks noChangeAspect="1"/>
          </p:cNvPicPr>
          <p:nvPr/>
        </p:nvPicPr>
        <p:blipFill>
          <a:blip r:embed="rId2"/>
          <a:stretch>
            <a:fillRect/>
          </a:stretch>
        </p:blipFill>
        <p:spPr>
          <a:xfrm>
            <a:off x="247650" y="2287503"/>
            <a:ext cx="5619750" cy="1435100"/>
          </a:xfrm>
          <a:prstGeom prst="rect">
            <a:avLst/>
          </a:prstGeom>
        </p:spPr>
      </p:pic>
      <p:pic>
        <p:nvPicPr>
          <p:cNvPr id="7" name="Image 6">
            <a:extLst>
              <a:ext uri="{FF2B5EF4-FFF2-40B4-BE49-F238E27FC236}">
                <a16:creationId xmlns:a16="http://schemas.microsoft.com/office/drawing/2014/main" id="{AF467F82-A3ED-284F-8C94-081A5FA544FD}"/>
              </a:ext>
            </a:extLst>
          </p:cNvPr>
          <p:cNvPicPr>
            <a:picLocks noChangeAspect="1"/>
          </p:cNvPicPr>
          <p:nvPr/>
        </p:nvPicPr>
        <p:blipFill>
          <a:blip r:embed="rId3"/>
          <a:stretch>
            <a:fillRect/>
          </a:stretch>
        </p:blipFill>
        <p:spPr>
          <a:xfrm>
            <a:off x="7536179" y="3722603"/>
            <a:ext cx="3297651" cy="2627397"/>
          </a:xfrm>
          <a:prstGeom prst="rect">
            <a:avLst/>
          </a:prstGeom>
        </p:spPr>
      </p:pic>
      <p:pic>
        <p:nvPicPr>
          <p:cNvPr id="11" name="Image 10">
            <a:extLst>
              <a:ext uri="{FF2B5EF4-FFF2-40B4-BE49-F238E27FC236}">
                <a16:creationId xmlns:a16="http://schemas.microsoft.com/office/drawing/2014/main" id="{C366E7E2-3647-794F-A443-BFD43F53D2C9}"/>
              </a:ext>
            </a:extLst>
          </p:cNvPr>
          <p:cNvPicPr>
            <a:picLocks noChangeAspect="1"/>
          </p:cNvPicPr>
          <p:nvPr/>
        </p:nvPicPr>
        <p:blipFill>
          <a:blip r:embed="rId4"/>
          <a:stretch>
            <a:fillRect/>
          </a:stretch>
        </p:blipFill>
        <p:spPr>
          <a:xfrm>
            <a:off x="247650" y="4152900"/>
            <a:ext cx="5576544" cy="1714500"/>
          </a:xfrm>
          <a:prstGeom prst="rect">
            <a:avLst/>
          </a:prstGeom>
        </p:spPr>
      </p:pic>
    </p:spTree>
    <p:extLst>
      <p:ext uri="{BB962C8B-B14F-4D97-AF65-F5344CB8AC3E}">
        <p14:creationId xmlns:p14="http://schemas.microsoft.com/office/powerpoint/2010/main" val="1356203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769620" y="415028"/>
            <a:ext cx="4486656" cy="1141497"/>
          </a:xfrm>
        </p:spPr>
        <p:txBody>
          <a:bodyPr/>
          <a:lstStyle/>
          <a:p>
            <a:r>
              <a:rPr lang="fr-FR" dirty="0"/>
              <a:t>La métrique eigrp</a:t>
            </a:r>
          </a:p>
        </p:txBody>
      </p:sp>
      <p:sp>
        <p:nvSpPr>
          <p:cNvPr id="3" name="Espace réservé du contenu 2">
            <a:extLst>
              <a:ext uri="{FF2B5EF4-FFF2-40B4-BE49-F238E27FC236}">
                <a16:creationId xmlns:a16="http://schemas.microsoft.com/office/drawing/2014/main" id="{93E024F5-52FE-F946-8F2A-CD4D48044A6A}"/>
              </a:ext>
            </a:extLst>
          </p:cNvPr>
          <p:cNvSpPr>
            <a:spLocks noGrp="1"/>
          </p:cNvSpPr>
          <p:nvPr>
            <p:ph idx="1"/>
          </p:nvPr>
        </p:nvSpPr>
        <p:spPr>
          <a:xfrm>
            <a:off x="6269514" y="1810241"/>
            <a:ext cx="5715000" cy="3208528"/>
          </a:xfrm>
        </p:spPr>
        <p:txBody>
          <a:bodyPr>
            <a:normAutofit fontScale="92500" lnSpcReduction="10000"/>
          </a:bodyPr>
          <a:lstStyle/>
          <a:p>
            <a:r>
              <a:rPr lang="fr-FR" sz="2300" b="1" dirty="0">
                <a:solidFill>
                  <a:srgbClr val="002060"/>
                </a:solidFill>
              </a:rPr>
              <a:t>Les valeurs des paramètres de calcul sont récupérables au travers des informations contenues dans les interfaces : </a:t>
            </a:r>
          </a:p>
          <a:p>
            <a:endParaRPr lang="fr-FR" sz="1800" b="1" dirty="0">
              <a:solidFill>
                <a:srgbClr val="002060"/>
              </a:solidFill>
            </a:endParaRPr>
          </a:p>
          <a:p>
            <a:pPr lvl="1">
              <a:buFont typeface="Wingdings" pitchFamily="2" charset="2"/>
              <a:buChar char="v"/>
            </a:pPr>
            <a:r>
              <a:rPr lang="fr-FR" sz="1800" b="1" i="1" dirty="0">
                <a:solidFill>
                  <a:srgbClr val="002060"/>
                </a:solidFill>
              </a:rPr>
              <a:t>BW </a:t>
            </a:r>
            <a:r>
              <a:rPr lang="fr-FR" sz="1800" i="1" dirty="0">
                <a:solidFill>
                  <a:srgbClr val="002060"/>
                </a:solidFill>
              </a:rPr>
              <a:t>(Bande passante ) en kbit.</a:t>
            </a:r>
          </a:p>
          <a:p>
            <a:pPr lvl="1">
              <a:buFont typeface="Wingdings" pitchFamily="2" charset="2"/>
              <a:buChar char="v"/>
            </a:pPr>
            <a:r>
              <a:rPr lang="fr-FR" sz="1800" b="1" i="1" dirty="0">
                <a:solidFill>
                  <a:srgbClr val="002060"/>
                </a:solidFill>
              </a:rPr>
              <a:t>DLY </a:t>
            </a:r>
            <a:r>
              <a:rPr lang="fr-FR" sz="1800" i="1" dirty="0">
                <a:solidFill>
                  <a:srgbClr val="002060"/>
                </a:solidFill>
              </a:rPr>
              <a:t>(</a:t>
            </a:r>
            <a:r>
              <a:rPr lang="fr-FR" sz="1800" i="1" dirty="0" err="1">
                <a:solidFill>
                  <a:srgbClr val="002060"/>
                </a:solidFill>
              </a:rPr>
              <a:t>delai</a:t>
            </a:r>
            <a:r>
              <a:rPr lang="fr-FR" sz="1800" i="1" dirty="0">
                <a:solidFill>
                  <a:srgbClr val="002060"/>
                </a:solidFill>
              </a:rPr>
              <a:t>) en </a:t>
            </a:r>
            <a:r>
              <a:rPr lang="fr-FR" sz="1800" i="1" dirty="0" err="1">
                <a:solidFill>
                  <a:srgbClr val="002060"/>
                </a:solidFill>
              </a:rPr>
              <a:t>usec</a:t>
            </a:r>
            <a:r>
              <a:rPr lang="fr-FR" sz="1800" i="1" dirty="0">
                <a:solidFill>
                  <a:srgbClr val="002060"/>
                </a:solidFill>
              </a:rPr>
              <a:t> ( microseconde).</a:t>
            </a:r>
          </a:p>
          <a:p>
            <a:pPr lvl="1">
              <a:buFont typeface="Wingdings" pitchFamily="2" charset="2"/>
              <a:buChar char="v"/>
            </a:pPr>
            <a:r>
              <a:rPr lang="fr-FR" sz="1800" b="1" i="1" dirty="0" err="1">
                <a:solidFill>
                  <a:srgbClr val="002060"/>
                </a:solidFill>
              </a:rPr>
              <a:t>Rehability</a:t>
            </a:r>
            <a:r>
              <a:rPr lang="fr-FR" sz="1800" i="1" dirty="0">
                <a:solidFill>
                  <a:srgbClr val="002060"/>
                </a:solidFill>
              </a:rPr>
              <a:t> sous forme de fraction.</a:t>
            </a:r>
          </a:p>
          <a:p>
            <a:pPr lvl="1">
              <a:buFont typeface="Wingdings" pitchFamily="2" charset="2"/>
              <a:buChar char="v"/>
            </a:pPr>
            <a:r>
              <a:rPr lang="fr-FR" sz="1800" b="1" i="1" dirty="0" err="1">
                <a:solidFill>
                  <a:srgbClr val="002060"/>
                </a:solidFill>
              </a:rPr>
              <a:t>Load</a:t>
            </a:r>
            <a:r>
              <a:rPr lang="fr-FR" sz="1800" b="1" i="1" dirty="0">
                <a:solidFill>
                  <a:srgbClr val="002060"/>
                </a:solidFill>
              </a:rPr>
              <a:t> en 2 parties </a:t>
            </a:r>
            <a:r>
              <a:rPr lang="fr-FR" sz="1800" i="1" dirty="0">
                <a:solidFill>
                  <a:srgbClr val="002060"/>
                </a:solidFill>
              </a:rPr>
              <a:t>-&gt; </a:t>
            </a:r>
            <a:r>
              <a:rPr lang="fr-FR" sz="1800" i="1" dirty="0" err="1">
                <a:solidFill>
                  <a:srgbClr val="002060"/>
                </a:solidFill>
              </a:rPr>
              <a:t>txload</a:t>
            </a:r>
            <a:r>
              <a:rPr lang="fr-FR" sz="1800" i="1" dirty="0">
                <a:solidFill>
                  <a:srgbClr val="002060"/>
                </a:solidFill>
              </a:rPr>
              <a:t> (</a:t>
            </a:r>
            <a:r>
              <a:rPr lang="fr-FR" sz="1800" i="1" dirty="0" err="1">
                <a:solidFill>
                  <a:srgbClr val="002060"/>
                </a:solidFill>
              </a:rPr>
              <a:t>traffic</a:t>
            </a:r>
            <a:r>
              <a:rPr lang="fr-FR" sz="1800" i="1" dirty="0">
                <a:solidFill>
                  <a:srgbClr val="002060"/>
                </a:solidFill>
              </a:rPr>
              <a:t> envoi) et </a:t>
            </a:r>
            <a:r>
              <a:rPr lang="fr-FR" sz="1800" i="1" dirty="0" err="1">
                <a:solidFill>
                  <a:srgbClr val="002060"/>
                </a:solidFill>
              </a:rPr>
              <a:t>rxload</a:t>
            </a:r>
            <a:r>
              <a:rPr lang="fr-FR" sz="1800" i="1" dirty="0">
                <a:solidFill>
                  <a:srgbClr val="002060"/>
                </a:solidFill>
              </a:rPr>
              <a:t> (</a:t>
            </a:r>
            <a:r>
              <a:rPr lang="fr-FR" sz="1800" i="1" dirty="0" err="1">
                <a:solidFill>
                  <a:srgbClr val="002060"/>
                </a:solidFill>
              </a:rPr>
              <a:t>traffic</a:t>
            </a:r>
            <a:r>
              <a:rPr lang="fr-FR" sz="1800" i="1" dirty="0">
                <a:solidFill>
                  <a:srgbClr val="002060"/>
                </a:solidFill>
              </a:rPr>
              <a:t> </a:t>
            </a:r>
            <a:r>
              <a:rPr lang="fr-FR" sz="1800" i="1" dirty="0" err="1">
                <a:solidFill>
                  <a:srgbClr val="002060"/>
                </a:solidFill>
              </a:rPr>
              <a:t>reception</a:t>
            </a:r>
            <a:r>
              <a:rPr lang="fr-FR" sz="1800" i="1" dirty="0">
                <a:solidFill>
                  <a:srgbClr val="002060"/>
                </a:solidFill>
              </a:rPr>
              <a:t>) </a:t>
            </a:r>
          </a:p>
          <a:p>
            <a:endParaRPr lang="fr-FR" dirty="0"/>
          </a:p>
        </p:txBody>
      </p:sp>
      <p:pic>
        <p:nvPicPr>
          <p:cNvPr id="6" name="Image 5">
            <a:extLst>
              <a:ext uri="{FF2B5EF4-FFF2-40B4-BE49-F238E27FC236}">
                <a16:creationId xmlns:a16="http://schemas.microsoft.com/office/drawing/2014/main" id="{D19F410A-6B6D-794C-B655-AA08868D8B41}"/>
              </a:ext>
            </a:extLst>
          </p:cNvPr>
          <p:cNvPicPr>
            <a:picLocks noChangeAspect="1"/>
          </p:cNvPicPr>
          <p:nvPr/>
        </p:nvPicPr>
        <p:blipFill>
          <a:blip r:embed="rId2"/>
          <a:stretch>
            <a:fillRect/>
          </a:stretch>
        </p:blipFill>
        <p:spPr>
          <a:xfrm>
            <a:off x="207486" y="2095482"/>
            <a:ext cx="5597145" cy="2089167"/>
          </a:xfrm>
          <a:prstGeom prst="rect">
            <a:avLst/>
          </a:prstGeom>
        </p:spPr>
      </p:pic>
      <p:pic>
        <p:nvPicPr>
          <p:cNvPr id="9" name="Image 8">
            <a:extLst>
              <a:ext uri="{FF2B5EF4-FFF2-40B4-BE49-F238E27FC236}">
                <a16:creationId xmlns:a16="http://schemas.microsoft.com/office/drawing/2014/main" id="{02D0A96A-8378-F347-BFE3-53A204561C5D}"/>
              </a:ext>
            </a:extLst>
          </p:cNvPr>
          <p:cNvPicPr>
            <a:picLocks noChangeAspect="1"/>
          </p:cNvPicPr>
          <p:nvPr/>
        </p:nvPicPr>
        <p:blipFill>
          <a:blip r:embed="rId3"/>
          <a:stretch>
            <a:fillRect/>
          </a:stretch>
        </p:blipFill>
        <p:spPr>
          <a:xfrm>
            <a:off x="550926" y="4559790"/>
            <a:ext cx="4705350" cy="1529859"/>
          </a:xfrm>
          <a:prstGeom prst="rect">
            <a:avLst/>
          </a:prstGeom>
        </p:spPr>
      </p:pic>
    </p:spTree>
    <p:extLst>
      <p:ext uri="{BB962C8B-B14F-4D97-AF65-F5344CB8AC3E}">
        <p14:creationId xmlns:p14="http://schemas.microsoft.com/office/powerpoint/2010/main" val="3322399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2231136" y="621792"/>
            <a:ext cx="7729728" cy="1188720"/>
          </a:xfrm>
        </p:spPr>
        <p:txBody>
          <a:bodyPr/>
          <a:lstStyle/>
          <a:p>
            <a:r>
              <a:rPr lang="fr-FR" dirty="0"/>
              <a:t>La métrique eigrp</a:t>
            </a:r>
          </a:p>
        </p:txBody>
      </p:sp>
      <p:pic>
        <p:nvPicPr>
          <p:cNvPr id="8" name="Espace réservé du contenu 7">
            <a:extLst>
              <a:ext uri="{FF2B5EF4-FFF2-40B4-BE49-F238E27FC236}">
                <a16:creationId xmlns:a16="http://schemas.microsoft.com/office/drawing/2014/main" id="{83D4EA37-F00F-0842-B0A9-8092C6B2F5AB}"/>
              </a:ext>
            </a:extLst>
          </p:cNvPr>
          <p:cNvPicPr>
            <a:picLocks noGrp="1" noChangeAspect="1"/>
          </p:cNvPicPr>
          <p:nvPr>
            <p:ph idx="1"/>
          </p:nvPr>
        </p:nvPicPr>
        <p:blipFill>
          <a:blip r:embed="rId2"/>
          <a:stretch>
            <a:fillRect/>
          </a:stretch>
        </p:blipFill>
        <p:spPr>
          <a:xfrm>
            <a:off x="7480299" y="2082477"/>
            <a:ext cx="4597401" cy="1992813"/>
          </a:xfrm>
        </p:spPr>
      </p:pic>
      <p:pic>
        <p:nvPicPr>
          <p:cNvPr id="11" name="Image 10">
            <a:extLst>
              <a:ext uri="{FF2B5EF4-FFF2-40B4-BE49-F238E27FC236}">
                <a16:creationId xmlns:a16="http://schemas.microsoft.com/office/drawing/2014/main" id="{62E4CF9F-D4E3-F844-B83D-946A48E3B1AB}"/>
              </a:ext>
            </a:extLst>
          </p:cNvPr>
          <p:cNvPicPr>
            <a:picLocks noChangeAspect="1"/>
          </p:cNvPicPr>
          <p:nvPr/>
        </p:nvPicPr>
        <p:blipFill>
          <a:blip r:embed="rId3"/>
          <a:stretch>
            <a:fillRect/>
          </a:stretch>
        </p:blipFill>
        <p:spPr>
          <a:xfrm>
            <a:off x="135572" y="2107937"/>
            <a:ext cx="3886327" cy="1967353"/>
          </a:xfrm>
          <a:prstGeom prst="rect">
            <a:avLst/>
          </a:prstGeom>
        </p:spPr>
      </p:pic>
      <p:pic>
        <p:nvPicPr>
          <p:cNvPr id="13" name="Image 12">
            <a:extLst>
              <a:ext uri="{FF2B5EF4-FFF2-40B4-BE49-F238E27FC236}">
                <a16:creationId xmlns:a16="http://schemas.microsoft.com/office/drawing/2014/main" id="{B9872725-6171-8246-8428-118F6AE3CD54}"/>
              </a:ext>
            </a:extLst>
          </p:cNvPr>
          <p:cNvPicPr>
            <a:picLocks noChangeAspect="1"/>
          </p:cNvPicPr>
          <p:nvPr/>
        </p:nvPicPr>
        <p:blipFill>
          <a:blip r:embed="rId4"/>
          <a:stretch>
            <a:fillRect/>
          </a:stretch>
        </p:blipFill>
        <p:spPr>
          <a:xfrm>
            <a:off x="3244851" y="4176183"/>
            <a:ext cx="5302250" cy="2323781"/>
          </a:xfrm>
          <a:prstGeom prst="rect">
            <a:avLst/>
          </a:prstGeom>
        </p:spPr>
      </p:pic>
      <p:sp>
        <p:nvSpPr>
          <p:cNvPr id="15" name="ZoneTexte 14">
            <a:extLst>
              <a:ext uri="{FF2B5EF4-FFF2-40B4-BE49-F238E27FC236}">
                <a16:creationId xmlns:a16="http://schemas.microsoft.com/office/drawing/2014/main" id="{487BE8C5-A3C6-0944-A4E1-B67CB207CD0F}"/>
              </a:ext>
            </a:extLst>
          </p:cNvPr>
          <p:cNvSpPr txBox="1"/>
          <p:nvPr/>
        </p:nvSpPr>
        <p:spPr>
          <a:xfrm>
            <a:off x="287972" y="4188049"/>
            <a:ext cx="2594928" cy="923330"/>
          </a:xfrm>
          <a:prstGeom prst="rect">
            <a:avLst/>
          </a:prstGeom>
          <a:noFill/>
        </p:spPr>
        <p:txBody>
          <a:bodyPr wrap="square" rtlCol="0">
            <a:spAutoFit/>
          </a:bodyPr>
          <a:lstStyle/>
          <a:p>
            <a:pPr algn="ctr"/>
            <a:r>
              <a:rPr lang="fr-FR" dirty="0">
                <a:solidFill>
                  <a:srgbClr val="002060"/>
                </a:solidFill>
              </a:rPr>
              <a:t>Calcul délai pour la métrique  vers le réseau 192.168.1.0/24</a:t>
            </a:r>
          </a:p>
        </p:txBody>
      </p:sp>
      <p:sp>
        <p:nvSpPr>
          <p:cNvPr id="16" name="ZoneTexte 15">
            <a:extLst>
              <a:ext uri="{FF2B5EF4-FFF2-40B4-BE49-F238E27FC236}">
                <a16:creationId xmlns:a16="http://schemas.microsoft.com/office/drawing/2014/main" id="{E335E8FB-0ABB-8944-BCE8-9D130053FFB8}"/>
              </a:ext>
            </a:extLst>
          </p:cNvPr>
          <p:cNvSpPr txBox="1"/>
          <p:nvPr/>
        </p:nvSpPr>
        <p:spPr>
          <a:xfrm>
            <a:off x="9055100" y="4138083"/>
            <a:ext cx="2578100" cy="923330"/>
          </a:xfrm>
          <a:prstGeom prst="rect">
            <a:avLst/>
          </a:prstGeom>
          <a:noFill/>
        </p:spPr>
        <p:txBody>
          <a:bodyPr wrap="square" rtlCol="0">
            <a:spAutoFit/>
          </a:bodyPr>
          <a:lstStyle/>
          <a:p>
            <a:pPr algn="ctr"/>
            <a:r>
              <a:rPr lang="fr-FR" i="1" dirty="0">
                <a:solidFill>
                  <a:srgbClr val="002060"/>
                </a:solidFill>
              </a:rPr>
              <a:t>Calcul BW avec la plus petite BW vers le sous-réseau de destination </a:t>
            </a:r>
          </a:p>
        </p:txBody>
      </p:sp>
      <p:sp>
        <p:nvSpPr>
          <p:cNvPr id="17" name="ZoneTexte 16">
            <a:extLst>
              <a:ext uri="{FF2B5EF4-FFF2-40B4-BE49-F238E27FC236}">
                <a16:creationId xmlns:a16="http://schemas.microsoft.com/office/drawing/2014/main" id="{B92D0451-9335-4C45-BFDE-AAAD2C5A3C09}"/>
              </a:ext>
            </a:extLst>
          </p:cNvPr>
          <p:cNvSpPr txBox="1"/>
          <p:nvPr/>
        </p:nvSpPr>
        <p:spPr>
          <a:xfrm>
            <a:off x="4449349" y="3202407"/>
            <a:ext cx="2603500" cy="923330"/>
          </a:xfrm>
          <a:prstGeom prst="rect">
            <a:avLst/>
          </a:prstGeom>
          <a:noFill/>
        </p:spPr>
        <p:txBody>
          <a:bodyPr wrap="square" rtlCol="0">
            <a:spAutoFit/>
          </a:bodyPr>
          <a:lstStyle/>
          <a:p>
            <a:pPr algn="ctr"/>
            <a:r>
              <a:rPr lang="fr-FR" b="1" dirty="0">
                <a:solidFill>
                  <a:srgbClr val="002060"/>
                </a:solidFill>
              </a:rPr>
              <a:t>Résultat pour la métrique vers le sous-réseau 192.168.1.0/24 </a:t>
            </a:r>
          </a:p>
        </p:txBody>
      </p:sp>
    </p:spTree>
    <p:extLst>
      <p:ext uri="{BB962C8B-B14F-4D97-AF65-F5344CB8AC3E}">
        <p14:creationId xmlns:p14="http://schemas.microsoft.com/office/powerpoint/2010/main" val="849481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2231136" y="621792"/>
            <a:ext cx="7729728" cy="1188720"/>
          </a:xfrm>
        </p:spPr>
        <p:txBody>
          <a:bodyPr/>
          <a:lstStyle/>
          <a:p>
            <a:r>
              <a:rPr lang="fr-FR" dirty="0"/>
              <a:t>L'algorithme DUAL</a:t>
            </a:r>
          </a:p>
        </p:txBody>
      </p:sp>
      <p:sp>
        <p:nvSpPr>
          <p:cNvPr id="4" name="Espace réservé du contenu 3">
            <a:extLst>
              <a:ext uri="{FF2B5EF4-FFF2-40B4-BE49-F238E27FC236}">
                <a16:creationId xmlns:a16="http://schemas.microsoft.com/office/drawing/2014/main" id="{01B454C4-5358-E64B-978A-04DCFFD4B09C}"/>
              </a:ext>
            </a:extLst>
          </p:cNvPr>
          <p:cNvSpPr>
            <a:spLocks noGrp="1"/>
          </p:cNvSpPr>
          <p:nvPr>
            <p:ph idx="1"/>
          </p:nvPr>
        </p:nvSpPr>
        <p:spPr>
          <a:xfrm>
            <a:off x="2396236" y="2095500"/>
            <a:ext cx="7729728" cy="3619500"/>
          </a:xfrm>
        </p:spPr>
        <p:txBody>
          <a:bodyPr>
            <a:normAutofit/>
          </a:bodyPr>
          <a:lstStyle/>
          <a:p>
            <a:r>
              <a:rPr lang="fr-FR" sz="2000" b="1" u="sng" dirty="0">
                <a:solidFill>
                  <a:srgbClr val="002060"/>
                </a:solidFill>
              </a:rPr>
              <a:t>2 concepts importants </a:t>
            </a:r>
            <a:r>
              <a:rPr lang="fr-FR" dirty="0"/>
              <a:t>pour déterminer la meilleure route : </a:t>
            </a:r>
          </a:p>
          <a:p>
            <a:pPr lvl="1"/>
            <a:r>
              <a:rPr lang="fr-FR" dirty="0"/>
              <a:t>La « </a:t>
            </a:r>
            <a:r>
              <a:rPr lang="fr-FR" b="1" i="1" dirty="0">
                <a:solidFill>
                  <a:srgbClr val="002060"/>
                </a:solidFill>
              </a:rPr>
              <a:t>Feasible Distance </a:t>
            </a:r>
            <a:r>
              <a:rPr lang="fr-FR" dirty="0"/>
              <a:t>» (FD) est la métrique pour un </a:t>
            </a:r>
            <a:r>
              <a:rPr lang="fr-FR" dirty="0" err="1"/>
              <a:t>subnet</a:t>
            </a:r>
            <a:r>
              <a:rPr lang="fr-FR" dirty="0"/>
              <a:t> du point de vue du routeur lui-même, utilisée pour choisir la meilleure route vers ce </a:t>
            </a:r>
            <a:r>
              <a:rPr lang="fr-FR" dirty="0" err="1"/>
              <a:t>subnet</a:t>
            </a:r>
            <a:r>
              <a:rPr lang="fr-FR" dirty="0"/>
              <a:t>.</a:t>
            </a:r>
          </a:p>
          <a:p>
            <a:pPr lvl="1"/>
            <a:r>
              <a:rPr lang="fr-FR" dirty="0"/>
              <a:t>La « </a:t>
            </a:r>
            <a:r>
              <a:rPr lang="fr-FR" b="1" i="1" dirty="0">
                <a:solidFill>
                  <a:srgbClr val="002060"/>
                </a:solidFill>
              </a:rPr>
              <a:t>Reported Distance </a:t>
            </a:r>
            <a:r>
              <a:rPr lang="fr-FR" dirty="0"/>
              <a:t>» (RD) est la métrique pour un </a:t>
            </a:r>
            <a:r>
              <a:rPr lang="fr-FR" dirty="0" err="1"/>
              <a:t>subnet</a:t>
            </a:r>
            <a:r>
              <a:rPr lang="fr-FR" dirty="0"/>
              <a:t> du point de vue du routeur voisin. (La métrique annoncée par le routeur voisin).</a:t>
            </a:r>
          </a:p>
          <a:p>
            <a:pPr marL="228600" lvl="1" indent="0">
              <a:buNone/>
            </a:pPr>
            <a:endParaRPr lang="fr-FR" dirty="0"/>
          </a:p>
          <a:p>
            <a:r>
              <a:rPr lang="fr-FR" sz="2000" b="1" u="sng" dirty="0">
                <a:solidFill>
                  <a:srgbClr val="002060"/>
                </a:solidFill>
              </a:rPr>
              <a:t>Les routes sélectionnées sont : </a:t>
            </a:r>
          </a:p>
          <a:p>
            <a:pPr lvl="1"/>
            <a:r>
              <a:rPr lang="fr-FR" b="1" i="1" dirty="0">
                <a:solidFill>
                  <a:srgbClr val="002060"/>
                </a:solidFill>
              </a:rPr>
              <a:t>Successor</a:t>
            </a:r>
            <a:r>
              <a:rPr lang="fr-FR" b="1" dirty="0">
                <a:solidFill>
                  <a:srgbClr val="002060"/>
                </a:solidFill>
              </a:rPr>
              <a:t> </a:t>
            </a:r>
            <a:r>
              <a:rPr lang="fr-FR" dirty="0"/>
              <a:t>: la route avec le plus faible FD est considérée comme la meilleure.</a:t>
            </a:r>
          </a:p>
          <a:p>
            <a:pPr lvl="1"/>
            <a:r>
              <a:rPr lang="fr-FR" b="1" i="1" dirty="0">
                <a:solidFill>
                  <a:srgbClr val="002060"/>
                </a:solidFill>
              </a:rPr>
              <a:t>Feasible Successor </a:t>
            </a:r>
            <a:r>
              <a:rPr lang="fr-FR" dirty="0"/>
              <a:t>: Il s’agit de la route de backup pour la route « Successor ». On la sélectionne à travers le RD. </a:t>
            </a:r>
          </a:p>
        </p:txBody>
      </p:sp>
      <p:sp>
        <p:nvSpPr>
          <p:cNvPr id="5" name="ZoneTexte 4">
            <a:extLst>
              <a:ext uri="{FF2B5EF4-FFF2-40B4-BE49-F238E27FC236}">
                <a16:creationId xmlns:a16="http://schemas.microsoft.com/office/drawing/2014/main" id="{17D32CCC-A1F7-1C45-9237-2AE6AC5FC4A7}"/>
              </a:ext>
            </a:extLst>
          </p:cNvPr>
          <p:cNvSpPr txBox="1"/>
          <p:nvPr/>
        </p:nvSpPr>
        <p:spPr>
          <a:xfrm>
            <a:off x="2066036" y="6051542"/>
            <a:ext cx="7729728" cy="369332"/>
          </a:xfrm>
          <a:prstGeom prst="rect">
            <a:avLst/>
          </a:prstGeom>
          <a:noFill/>
        </p:spPr>
        <p:txBody>
          <a:bodyPr wrap="square" rtlCol="0">
            <a:spAutoFit/>
          </a:bodyPr>
          <a:lstStyle/>
          <a:p>
            <a:pPr algn="ctr"/>
            <a:r>
              <a:rPr lang="fr-FR" b="1" i="1" u="sng" dirty="0">
                <a:solidFill>
                  <a:srgbClr val="002060"/>
                </a:solidFill>
              </a:rPr>
              <a:t>La route sélectionnée sera enregistrée dans la table de routage</a:t>
            </a:r>
            <a:r>
              <a:rPr lang="fr-FR" dirty="0"/>
              <a:t>.</a:t>
            </a:r>
          </a:p>
        </p:txBody>
      </p:sp>
      <mc:AlternateContent xmlns:mc="http://schemas.openxmlformats.org/markup-compatibility/2006">
        <mc:Choice xmlns:am3d="http://schemas.microsoft.com/office/drawing/2017/model3d" Requires="am3d">
          <p:graphicFrame>
            <p:nvGraphicFramePr>
              <p:cNvPr id="6" name="Modèle 3D 5" descr="Avertissement">
                <a:extLst>
                  <a:ext uri="{FF2B5EF4-FFF2-40B4-BE49-F238E27FC236}">
                    <a16:creationId xmlns:a16="http://schemas.microsoft.com/office/drawing/2014/main" id="{7FD27CAE-3A73-B048-A76A-F816DB79F4F6}"/>
                  </a:ext>
                </a:extLst>
              </p:cNvPr>
              <p:cNvGraphicFramePr>
                <a:graphicFrameLocks noChangeAspect="1"/>
              </p:cNvGraphicFramePr>
              <p:nvPr>
                <p:extLst>
                  <p:ext uri="{D42A27DB-BD31-4B8C-83A1-F6EECF244321}">
                    <p14:modId xmlns:p14="http://schemas.microsoft.com/office/powerpoint/2010/main" val="3304282117"/>
                  </p:ext>
                </p:extLst>
              </p:nvPr>
            </p:nvGraphicFramePr>
            <p:xfrm>
              <a:off x="10341865" y="3028950"/>
              <a:ext cx="1291336" cy="1249273"/>
            </p:xfrm>
            <a:graphic>
              <a:graphicData uri="http://schemas.microsoft.com/office/drawing/2017/model3d">
                <am3d:model3d r:embed="rId2">
                  <am3d:spPr>
                    <a:xfrm>
                      <a:off x="0" y="0"/>
                      <a:ext cx="1291336" cy="1249273"/>
                    </a:xfrm>
                    <a:prstGeom prst="rect">
                      <a:avLst/>
                    </a:prstGeom>
                  </am3d:spPr>
                  <am3d:camera>
                    <am3d:pos x="0" y="0" z="63351631"/>
                    <am3d:up dx="0" dy="36000000" dz="0"/>
                    <am3d:lookAt x="0" y="0" z="0"/>
                    <am3d:perspective fov="2700000"/>
                  </am3d:camera>
                  <am3d:trans>
                    <am3d:meterPerModelUnit n="20271560" d="1000000"/>
                    <am3d:preTrans dx="0" dy="-16278167" dz="-464067"/>
                    <am3d:scale>
                      <am3d:sx n="1000000" d="1000000"/>
                      <am3d:sy n="1000000" d="1000000"/>
                      <am3d:sz n="1000000" d="1000000"/>
                    </am3d:scale>
                    <am3d:rot ax="244833" ay="1287994" az="89730"/>
                    <am3d:postTrans dx="0" dy="0" dz="0"/>
                  </am3d:trans>
                  <am3d:raster rName="Office3DRenderer" rVer="16.0.8326">
                    <am3d:blip r:embed="rId3"/>
                  </am3d:raster>
                  <am3d:objViewport viewportSz="17960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èle 3D 5" descr="Avertissement">
                <a:extLst>
                  <a:ext uri="{FF2B5EF4-FFF2-40B4-BE49-F238E27FC236}">
                    <a16:creationId xmlns:a16="http://schemas.microsoft.com/office/drawing/2014/main" id="{7FD27CAE-3A73-B048-A76A-F816DB79F4F6}"/>
                  </a:ext>
                </a:extLst>
              </p:cNvPr>
              <p:cNvPicPr>
                <a:picLocks noGrp="1" noRot="1" noChangeAspect="1" noMove="1" noResize="1" noEditPoints="1" noAdjustHandles="1" noChangeArrowheads="1" noChangeShapeType="1" noCrop="1"/>
              </p:cNvPicPr>
              <p:nvPr/>
            </p:nvPicPr>
            <p:blipFill>
              <a:blip r:embed="rId3"/>
              <a:stretch>
                <a:fillRect/>
              </a:stretch>
            </p:blipFill>
            <p:spPr>
              <a:xfrm>
                <a:off x="10341865" y="3028950"/>
                <a:ext cx="1291336" cy="1249273"/>
              </a:xfrm>
              <a:prstGeom prst="rect">
                <a:avLst/>
              </a:prstGeom>
            </p:spPr>
          </p:pic>
        </mc:Fallback>
      </mc:AlternateContent>
    </p:spTree>
    <p:extLst>
      <p:ext uri="{BB962C8B-B14F-4D97-AF65-F5344CB8AC3E}">
        <p14:creationId xmlns:p14="http://schemas.microsoft.com/office/powerpoint/2010/main" val="33892512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A4ED3B-5301-4B4A-9BCE-E475E443B7F2}"/>
              </a:ext>
            </a:extLst>
          </p:cNvPr>
          <p:cNvSpPr>
            <a:spLocks noGrp="1"/>
          </p:cNvSpPr>
          <p:nvPr>
            <p:ph type="title"/>
          </p:nvPr>
        </p:nvSpPr>
        <p:spPr>
          <a:xfrm>
            <a:off x="2231136" y="621792"/>
            <a:ext cx="7729728" cy="1188720"/>
          </a:xfrm>
        </p:spPr>
        <p:txBody>
          <a:bodyPr/>
          <a:lstStyle/>
          <a:p>
            <a:r>
              <a:rPr lang="fr-FR" dirty="0"/>
              <a:t>L'algorithme DUAL</a:t>
            </a:r>
          </a:p>
        </p:txBody>
      </p:sp>
      <p:pic>
        <p:nvPicPr>
          <p:cNvPr id="2050" name="Picture 2">
            <a:extLst>
              <a:ext uri="{FF2B5EF4-FFF2-40B4-BE49-F238E27FC236}">
                <a16:creationId xmlns:a16="http://schemas.microsoft.com/office/drawing/2014/main" id="{A0977519-B3D0-7B42-8E1E-E8C6B0464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00" y="2208274"/>
            <a:ext cx="4571471" cy="2685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81FD95B-8367-6148-8422-D55E4B6A8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2208274"/>
            <a:ext cx="4015502" cy="26852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69A8A10-5115-1C40-B652-DC4EA9DC1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01" y="5168900"/>
            <a:ext cx="64897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F9AA12A-015D-7548-90A0-7752927411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551" y="5931408"/>
            <a:ext cx="63500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29D7CB91-4659-234B-8744-F442089EBC1F}"/>
              </a:ext>
            </a:extLst>
          </p:cNvPr>
          <p:cNvSpPr txBox="1"/>
          <p:nvPr/>
        </p:nvSpPr>
        <p:spPr>
          <a:xfrm>
            <a:off x="9025652" y="2282934"/>
            <a:ext cx="2943570" cy="1477328"/>
          </a:xfrm>
          <a:prstGeom prst="rect">
            <a:avLst/>
          </a:prstGeom>
          <a:noFill/>
        </p:spPr>
        <p:txBody>
          <a:bodyPr wrap="square">
            <a:spAutoFit/>
          </a:bodyPr>
          <a:lstStyle/>
          <a:p>
            <a:pPr lvl="1"/>
            <a:r>
              <a:rPr lang="fr-FR" dirty="0"/>
              <a:t>La « </a:t>
            </a:r>
            <a:r>
              <a:rPr lang="fr-FR" b="1" i="1" dirty="0">
                <a:solidFill>
                  <a:srgbClr val="002060"/>
                </a:solidFill>
              </a:rPr>
              <a:t>Feasible Distance </a:t>
            </a:r>
            <a:r>
              <a:rPr lang="fr-FR" dirty="0"/>
              <a:t>» (FD) est la métrique pour un </a:t>
            </a:r>
            <a:r>
              <a:rPr lang="fr-FR" dirty="0" err="1"/>
              <a:t>subnet</a:t>
            </a:r>
            <a:r>
              <a:rPr lang="fr-FR" dirty="0"/>
              <a:t> du point de vue du routeur lui-même,.</a:t>
            </a:r>
          </a:p>
        </p:txBody>
      </p:sp>
      <p:sp>
        <p:nvSpPr>
          <p:cNvPr id="11" name="ZoneTexte 10">
            <a:extLst>
              <a:ext uri="{FF2B5EF4-FFF2-40B4-BE49-F238E27FC236}">
                <a16:creationId xmlns:a16="http://schemas.microsoft.com/office/drawing/2014/main" id="{F02EA2E9-5BB7-DD4B-BA56-F4AACEA131D9}"/>
              </a:ext>
            </a:extLst>
          </p:cNvPr>
          <p:cNvSpPr txBox="1"/>
          <p:nvPr/>
        </p:nvSpPr>
        <p:spPr>
          <a:xfrm>
            <a:off x="9079363" y="4461284"/>
            <a:ext cx="2886948" cy="1477328"/>
          </a:xfrm>
          <a:prstGeom prst="rect">
            <a:avLst/>
          </a:prstGeom>
          <a:noFill/>
        </p:spPr>
        <p:txBody>
          <a:bodyPr wrap="square">
            <a:spAutoFit/>
          </a:bodyPr>
          <a:lstStyle/>
          <a:p>
            <a:pPr lvl="1"/>
            <a:r>
              <a:rPr lang="fr-FR" dirty="0"/>
              <a:t>La « </a:t>
            </a:r>
            <a:r>
              <a:rPr lang="fr-FR" b="1" i="1" dirty="0">
                <a:solidFill>
                  <a:srgbClr val="002060"/>
                </a:solidFill>
              </a:rPr>
              <a:t>Reported Distance </a:t>
            </a:r>
            <a:r>
              <a:rPr lang="fr-FR" dirty="0"/>
              <a:t>» (RD) est la métrique pour un </a:t>
            </a:r>
            <a:r>
              <a:rPr lang="fr-FR" dirty="0" err="1"/>
              <a:t>subnet</a:t>
            </a:r>
            <a:r>
              <a:rPr lang="fr-FR" dirty="0"/>
              <a:t> du point de vue du routeur voisin.</a:t>
            </a:r>
          </a:p>
        </p:txBody>
      </p:sp>
    </p:spTree>
    <p:extLst>
      <p:ext uri="{BB962C8B-B14F-4D97-AF65-F5344CB8AC3E}">
        <p14:creationId xmlns:p14="http://schemas.microsoft.com/office/powerpoint/2010/main" val="4239647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488E-9609-FB4E-A670-A0EC703173BE}"/>
              </a:ext>
            </a:extLst>
          </p:cNvPr>
          <p:cNvSpPr>
            <a:spLocks noGrp="1"/>
          </p:cNvSpPr>
          <p:nvPr>
            <p:ph type="title"/>
          </p:nvPr>
        </p:nvSpPr>
        <p:spPr/>
        <p:txBody>
          <a:bodyPr/>
          <a:lstStyle/>
          <a:p>
            <a:r>
              <a:rPr lang="fr-FR" dirty="0"/>
              <a:t>comparaison EIGRP - ospf </a:t>
            </a:r>
          </a:p>
        </p:txBody>
      </p:sp>
      <p:sp>
        <p:nvSpPr>
          <p:cNvPr id="5" name="Espace réservé du contenu 4">
            <a:extLst>
              <a:ext uri="{FF2B5EF4-FFF2-40B4-BE49-F238E27FC236}">
                <a16:creationId xmlns:a16="http://schemas.microsoft.com/office/drawing/2014/main" id="{5BF7C741-66DF-EF49-B259-9AA2C01B2F1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68067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C1D89AB-DC92-1844-8F69-09D30769B4BD}"/>
              </a:ext>
            </a:extLst>
          </p:cNvPr>
          <p:cNvSpPr>
            <a:spLocks noGrp="1"/>
          </p:cNvSpPr>
          <p:nvPr>
            <p:ph type="title"/>
          </p:nvPr>
        </p:nvSpPr>
        <p:spPr>
          <a:xfrm>
            <a:off x="2231136" y="277126"/>
            <a:ext cx="7729728" cy="1188720"/>
          </a:xfrm>
        </p:spPr>
        <p:txBody>
          <a:bodyPr>
            <a:normAutofit/>
          </a:bodyPr>
          <a:lstStyle/>
          <a:p>
            <a:r>
              <a:rPr lang="fr-FR" dirty="0"/>
              <a:t>5-4 Les différentes trames Ethernet</a:t>
            </a:r>
          </a:p>
        </p:txBody>
      </p:sp>
      <p:pic>
        <p:nvPicPr>
          <p:cNvPr id="8" name="Image 7">
            <a:extLst>
              <a:ext uri="{FF2B5EF4-FFF2-40B4-BE49-F238E27FC236}">
                <a16:creationId xmlns:a16="http://schemas.microsoft.com/office/drawing/2014/main" id="{3A8F9AFE-8B9A-854F-883C-7D45B9E2130F}"/>
              </a:ext>
            </a:extLst>
          </p:cNvPr>
          <p:cNvPicPr>
            <a:picLocks noChangeAspect="1"/>
          </p:cNvPicPr>
          <p:nvPr/>
        </p:nvPicPr>
        <p:blipFill>
          <a:blip r:embed="rId2"/>
          <a:stretch>
            <a:fillRect/>
          </a:stretch>
        </p:blipFill>
        <p:spPr>
          <a:xfrm>
            <a:off x="612272" y="2213486"/>
            <a:ext cx="5124216" cy="1292458"/>
          </a:xfrm>
          <a:prstGeom prst="rect">
            <a:avLst/>
          </a:prstGeom>
        </p:spPr>
      </p:pic>
      <p:pic>
        <p:nvPicPr>
          <p:cNvPr id="10" name="Image 9">
            <a:extLst>
              <a:ext uri="{FF2B5EF4-FFF2-40B4-BE49-F238E27FC236}">
                <a16:creationId xmlns:a16="http://schemas.microsoft.com/office/drawing/2014/main" id="{F53B7AC5-2711-D044-A19D-2CAF18E330D9}"/>
              </a:ext>
            </a:extLst>
          </p:cNvPr>
          <p:cNvPicPr>
            <a:picLocks noChangeAspect="1"/>
          </p:cNvPicPr>
          <p:nvPr/>
        </p:nvPicPr>
        <p:blipFill>
          <a:blip r:embed="rId3"/>
          <a:stretch>
            <a:fillRect/>
          </a:stretch>
        </p:blipFill>
        <p:spPr>
          <a:xfrm>
            <a:off x="612272" y="4643769"/>
            <a:ext cx="5124216" cy="1292458"/>
          </a:xfrm>
          <a:prstGeom prst="rect">
            <a:avLst/>
          </a:prstGeom>
        </p:spPr>
      </p:pic>
      <p:pic>
        <p:nvPicPr>
          <p:cNvPr id="12" name="Image 11">
            <a:extLst>
              <a:ext uri="{FF2B5EF4-FFF2-40B4-BE49-F238E27FC236}">
                <a16:creationId xmlns:a16="http://schemas.microsoft.com/office/drawing/2014/main" id="{9F21C79C-0F2C-9D4A-B12B-6B2E96D4584B}"/>
              </a:ext>
            </a:extLst>
          </p:cNvPr>
          <p:cNvPicPr>
            <a:picLocks noChangeAspect="1"/>
          </p:cNvPicPr>
          <p:nvPr/>
        </p:nvPicPr>
        <p:blipFill>
          <a:blip r:embed="rId4"/>
          <a:stretch>
            <a:fillRect/>
          </a:stretch>
        </p:blipFill>
        <p:spPr>
          <a:xfrm>
            <a:off x="6557460" y="2213486"/>
            <a:ext cx="5124216" cy="1292458"/>
          </a:xfrm>
          <a:prstGeom prst="rect">
            <a:avLst/>
          </a:prstGeom>
        </p:spPr>
      </p:pic>
      <p:pic>
        <p:nvPicPr>
          <p:cNvPr id="14" name="Image 13">
            <a:extLst>
              <a:ext uri="{FF2B5EF4-FFF2-40B4-BE49-F238E27FC236}">
                <a16:creationId xmlns:a16="http://schemas.microsoft.com/office/drawing/2014/main" id="{A29754EC-7285-DD49-9243-2C4552AC500D}"/>
              </a:ext>
            </a:extLst>
          </p:cNvPr>
          <p:cNvPicPr>
            <a:picLocks noChangeAspect="1"/>
          </p:cNvPicPr>
          <p:nvPr/>
        </p:nvPicPr>
        <p:blipFill>
          <a:blip r:embed="rId5"/>
          <a:stretch>
            <a:fillRect/>
          </a:stretch>
        </p:blipFill>
        <p:spPr>
          <a:xfrm>
            <a:off x="6557460" y="4643769"/>
            <a:ext cx="5124216" cy="1292458"/>
          </a:xfrm>
          <a:prstGeom prst="rect">
            <a:avLst/>
          </a:prstGeom>
        </p:spPr>
      </p:pic>
      <p:sp>
        <p:nvSpPr>
          <p:cNvPr id="16" name="ZoneTexte 15">
            <a:extLst>
              <a:ext uri="{FF2B5EF4-FFF2-40B4-BE49-F238E27FC236}">
                <a16:creationId xmlns:a16="http://schemas.microsoft.com/office/drawing/2014/main" id="{90AC24C0-8874-5649-B478-10B93F65255B}"/>
              </a:ext>
            </a:extLst>
          </p:cNvPr>
          <p:cNvSpPr txBox="1"/>
          <p:nvPr/>
        </p:nvSpPr>
        <p:spPr>
          <a:xfrm>
            <a:off x="2873297" y="1568002"/>
            <a:ext cx="6445405" cy="307777"/>
          </a:xfrm>
          <a:prstGeom prst="rect">
            <a:avLst/>
          </a:prstGeom>
          <a:noFill/>
        </p:spPr>
        <p:txBody>
          <a:bodyPr wrap="square" rtlCol="0">
            <a:spAutoFit/>
          </a:bodyPr>
          <a:lstStyle/>
          <a:p>
            <a:r>
              <a:rPr lang="fr-FR" sz="1400" i="1" dirty="0"/>
              <a:t>Au fil du temps, les trames ont évolués afin de transporter des données de plus en précises. </a:t>
            </a:r>
          </a:p>
        </p:txBody>
      </p:sp>
      <p:sp>
        <p:nvSpPr>
          <p:cNvPr id="17" name="ZoneTexte 16">
            <a:extLst>
              <a:ext uri="{FF2B5EF4-FFF2-40B4-BE49-F238E27FC236}">
                <a16:creationId xmlns:a16="http://schemas.microsoft.com/office/drawing/2014/main" id="{791ECC35-EE6D-8D4B-9B29-ABC351C7082F}"/>
              </a:ext>
            </a:extLst>
          </p:cNvPr>
          <p:cNvSpPr txBox="1"/>
          <p:nvPr/>
        </p:nvSpPr>
        <p:spPr>
          <a:xfrm>
            <a:off x="619706" y="3582041"/>
            <a:ext cx="4967054" cy="738664"/>
          </a:xfrm>
          <a:prstGeom prst="rect">
            <a:avLst/>
          </a:prstGeom>
          <a:noFill/>
        </p:spPr>
        <p:txBody>
          <a:bodyPr wrap="square" rtlCol="0">
            <a:spAutoFit/>
          </a:bodyPr>
          <a:lstStyle/>
          <a:p>
            <a:r>
              <a:rPr lang="fr-FR" sz="1400" b="1" dirty="0">
                <a:solidFill>
                  <a:srgbClr val="002060"/>
                </a:solidFill>
              </a:rPr>
              <a:t>Trame Ethernet 11 </a:t>
            </a:r>
            <a:r>
              <a:rPr lang="fr-FR" sz="1400" dirty="0"/>
              <a:t>:  Pas d’indication sur la longueur des données mais plus sur le type de protocole de la couche supérieure.</a:t>
            </a:r>
          </a:p>
        </p:txBody>
      </p:sp>
      <p:sp>
        <p:nvSpPr>
          <p:cNvPr id="18" name="ZoneTexte 17">
            <a:extLst>
              <a:ext uri="{FF2B5EF4-FFF2-40B4-BE49-F238E27FC236}">
                <a16:creationId xmlns:a16="http://schemas.microsoft.com/office/drawing/2014/main" id="{19C95ED1-3619-6148-9EDE-0D28E7B4C22F}"/>
              </a:ext>
            </a:extLst>
          </p:cNvPr>
          <p:cNvSpPr txBox="1"/>
          <p:nvPr/>
        </p:nvSpPr>
        <p:spPr>
          <a:xfrm>
            <a:off x="791735" y="6003133"/>
            <a:ext cx="4795025" cy="523220"/>
          </a:xfrm>
          <a:prstGeom prst="rect">
            <a:avLst/>
          </a:prstGeom>
          <a:noFill/>
        </p:spPr>
        <p:txBody>
          <a:bodyPr wrap="square" rtlCol="0">
            <a:spAutoFit/>
          </a:bodyPr>
          <a:lstStyle/>
          <a:p>
            <a:r>
              <a:rPr lang="fr-FR" sz="1400" b="1" dirty="0">
                <a:solidFill>
                  <a:srgbClr val="002060"/>
                </a:solidFill>
              </a:rPr>
              <a:t>Trame Ethernet 802.3raw :  </a:t>
            </a:r>
            <a:r>
              <a:rPr lang="fr-FR" sz="1400" dirty="0"/>
              <a:t>version hors standard. Développé par Novell. Risque de problème de comptabilité.</a:t>
            </a:r>
          </a:p>
        </p:txBody>
      </p:sp>
      <p:sp>
        <p:nvSpPr>
          <p:cNvPr id="19" name="ZoneTexte 18">
            <a:extLst>
              <a:ext uri="{FF2B5EF4-FFF2-40B4-BE49-F238E27FC236}">
                <a16:creationId xmlns:a16="http://schemas.microsoft.com/office/drawing/2014/main" id="{2D7C98A1-8CBE-0046-97C6-04375403C598}"/>
              </a:ext>
            </a:extLst>
          </p:cNvPr>
          <p:cNvSpPr txBox="1"/>
          <p:nvPr/>
        </p:nvSpPr>
        <p:spPr>
          <a:xfrm>
            <a:off x="6557459" y="5985151"/>
            <a:ext cx="5452404" cy="861774"/>
          </a:xfrm>
          <a:prstGeom prst="rect">
            <a:avLst/>
          </a:prstGeom>
          <a:noFill/>
        </p:spPr>
        <p:txBody>
          <a:bodyPr wrap="square" rtlCol="0">
            <a:spAutoFit/>
          </a:bodyPr>
          <a:lstStyle/>
          <a:p>
            <a:r>
              <a:rPr lang="fr-FR" sz="1400" b="1" dirty="0">
                <a:solidFill>
                  <a:srgbClr val="002060"/>
                </a:solidFill>
              </a:rPr>
              <a:t>Trame Ethernet IEEE 803.3 SNAP </a:t>
            </a:r>
            <a:r>
              <a:rPr lang="fr-FR" sz="1400" dirty="0"/>
              <a:t>:  </a:t>
            </a:r>
            <a:r>
              <a:rPr lang="fr-FR" sz="1200" dirty="0"/>
              <a:t>Le champ SNAP est rajoute. </a:t>
            </a:r>
          </a:p>
          <a:p>
            <a:r>
              <a:rPr lang="fr-FR" sz="1200" dirty="0"/>
              <a:t>Le champ SNAP (</a:t>
            </a:r>
            <a:r>
              <a:rPr lang="fr-FR" sz="1200" dirty="0" err="1"/>
              <a:t>Subnetwork</a:t>
            </a:r>
            <a:r>
              <a:rPr lang="fr-FR" sz="1200" dirty="0"/>
              <a:t> Access Protocol) permet de définir plus de 256 protocoles. Il fournit 2 octets pour le numéro de protocole. Le fabricant peut également intégrer un identifiant unique (3 octets).</a:t>
            </a:r>
          </a:p>
        </p:txBody>
      </p:sp>
      <p:sp>
        <p:nvSpPr>
          <p:cNvPr id="20" name="ZoneTexte 19">
            <a:extLst>
              <a:ext uri="{FF2B5EF4-FFF2-40B4-BE49-F238E27FC236}">
                <a16:creationId xmlns:a16="http://schemas.microsoft.com/office/drawing/2014/main" id="{6F3745AC-AAB2-EB41-8312-26CEC8309AA4}"/>
              </a:ext>
            </a:extLst>
          </p:cNvPr>
          <p:cNvSpPr txBox="1"/>
          <p:nvPr/>
        </p:nvSpPr>
        <p:spPr>
          <a:xfrm>
            <a:off x="6645379" y="3602798"/>
            <a:ext cx="5244769" cy="892552"/>
          </a:xfrm>
          <a:prstGeom prst="rect">
            <a:avLst/>
          </a:prstGeom>
          <a:noFill/>
        </p:spPr>
        <p:txBody>
          <a:bodyPr wrap="square" rtlCol="0">
            <a:spAutoFit/>
          </a:bodyPr>
          <a:lstStyle/>
          <a:p>
            <a:r>
              <a:rPr lang="fr-FR" sz="1400" b="1" dirty="0">
                <a:solidFill>
                  <a:srgbClr val="002060"/>
                </a:solidFill>
              </a:rPr>
              <a:t>Trame Ethernet IEEE 803.3 </a:t>
            </a:r>
            <a:r>
              <a:rPr lang="fr-FR" sz="1400" dirty="0"/>
              <a:t>:  </a:t>
            </a:r>
            <a:r>
              <a:rPr lang="fr-FR" sz="1300" dirty="0"/>
              <a:t>version IEEE. Version </a:t>
            </a:r>
            <a:r>
              <a:rPr lang="fr-FR" sz="1300" b="1" i="1" dirty="0">
                <a:solidFill>
                  <a:srgbClr val="002060"/>
                </a:solidFill>
              </a:rPr>
              <a:t>la plus populaire et la plus utilisée des trames. </a:t>
            </a:r>
            <a:r>
              <a:rPr lang="fr-FR" sz="1300" dirty="0">
                <a:solidFill>
                  <a:srgbClr val="3C3C3C"/>
                </a:solidFill>
                <a:latin typeface="OpenSansRegular"/>
              </a:rPr>
              <a:t>Les champs DSAP et  SSAP sont également inclus. </a:t>
            </a:r>
            <a:r>
              <a:rPr lang="fr-FR" sz="1200" dirty="0"/>
              <a:t>DSAP d</a:t>
            </a:r>
            <a:r>
              <a:rPr lang="fr-FR" sz="1200" dirty="0">
                <a:solidFill>
                  <a:srgbClr val="202122"/>
                </a:solidFill>
                <a:latin typeface="Arial" panose="020B0604020202020204" pitchFamily="34" charset="0"/>
              </a:rPr>
              <a:t>ésigne le protocole supérieur destinataire des données et </a:t>
            </a:r>
            <a:r>
              <a:rPr lang="fr-FR" sz="1100" dirty="0">
                <a:solidFill>
                  <a:srgbClr val="202122"/>
                </a:solidFill>
                <a:latin typeface="Arial" panose="020B0604020202020204" pitchFamily="34" charset="0"/>
              </a:rPr>
              <a:t>SSAP désigne le protocole qui a émis la trame LLC.</a:t>
            </a:r>
            <a:endParaRPr lang="fr-FR" sz="1100" b="1" i="1" dirty="0">
              <a:solidFill>
                <a:srgbClr val="002060"/>
              </a:solidFill>
            </a:endParaRPr>
          </a:p>
        </p:txBody>
      </p:sp>
      <p:sp>
        <p:nvSpPr>
          <p:cNvPr id="22" name="Flèche courbée vers la droite 21">
            <a:extLst>
              <a:ext uri="{FF2B5EF4-FFF2-40B4-BE49-F238E27FC236}">
                <a16:creationId xmlns:a16="http://schemas.microsoft.com/office/drawing/2014/main" id="{5774C7A6-BA30-D04E-892A-13600EFDFAF9}"/>
              </a:ext>
            </a:extLst>
          </p:cNvPr>
          <p:cNvSpPr/>
          <p:nvPr/>
        </p:nvSpPr>
        <p:spPr>
          <a:xfrm>
            <a:off x="104890" y="3126182"/>
            <a:ext cx="405433" cy="186956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Flèche vers le haut 22">
            <a:extLst>
              <a:ext uri="{FF2B5EF4-FFF2-40B4-BE49-F238E27FC236}">
                <a16:creationId xmlns:a16="http://schemas.microsoft.com/office/drawing/2014/main" id="{B5A66BE0-4798-7B47-B367-E8823AB8967C}"/>
              </a:ext>
            </a:extLst>
          </p:cNvPr>
          <p:cNvSpPr/>
          <p:nvPr/>
        </p:nvSpPr>
        <p:spPr>
          <a:xfrm rot="1952536">
            <a:off x="5942380" y="3470835"/>
            <a:ext cx="405433" cy="12246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courbée vers la gauche 23">
            <a:extLst>
              <a:ext uri="{FF2B5EF4-FFF2-40B4-BE49-F238E27FC236}">
                <a16:creationId xmlns:a16="http://schemas.microsoft.com/office/drawing/2014/main" id="{0F8E5FF2-1BF9-8449-94E9-340C7614FB87}"/>
              </a:ext>
            </a:extLst>
          </p:cNvPr>
          <p:cNvSpPr/>
          <p:nvPr/>
        </p:nvSpPr>
        <p:spPr>
          <a:xfrm>
            <a:off x="11737915" y="2930157"/>
            <a:ext cx="409189" cy="20655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407541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4"/>
          <p:cNvSpPr txBox="1">
            <a:spLocks noGrp="1"/>
          </p:cNvSpPr>
          <p:nvPr>
            <p:ph idx="1"/>
          </p:nvPr>
        </p:nvSpPr>
        <p:spPr>
          <a:xfrm>
            <a:off x="6736080" y="1348602"/>
            <a:ext cx="4815840" cy="5248656"/>
          </a:xfrm>
          <a:prstGeom prst="rect">
            <a:avLst/>
          </a:prstGeom>
          <a:noFill/>
          <a:ln>
            <a:noFill/>
          </a:ln>
        </p:spPr>
        <p:txBody>
          <a:bodyPr spcFirstLastPara="1" wrap="square" lIns="91425" tIns="45700" rIns="91425" bIns="45700" anchor="t" anchorCtr="0">
            <a:normAutofit lnSpcReduction="10000"/>
          </a:bodyPr>
          <a:lstStyle/>
          <a:p>
            <a:pPr>
              <a:lnSpc>
                <a:spcPct val="120000"/>
              </a:lnSpc>
              <a:buClr>
                <a:schemeClr val="lt1"/>
              </a:buClr>
              <a:buSzPts val="3000"/>
            </a:pPr>
            <a:r>
              <a:rPr lang="fr-FR" dirty="0"/>
              <a:t>Périphérique réseau central ( concentrateur multiport)</a:t>
            </a:r>
          </a:p>
          <a:p>
            <a:pPr>
              <a:lnSpc>
                <a:spcPct val="120000"/>
              </a:lnSpc>
              <a:buClr>
                <a:schemeClr val="lt1"/>
              </a:buClr>
              <a:buSzPts val="3000"/>
            </a:pPr>
            <a:r>
              <a:rPr lang="fr-FR" dirty="0"/>
              <a:t>C’est un équipement qui relie plusieurs segments dans un réseau informatique.</a:t>
            </a:r>
          </a:p>
          <a:p>
            <a:pPr>
              <a:lnSpc>
                <a:spcPct val="120000"/>
              </a:lnSpc>
              <a:buClr>
                <a:schemeClr val="lt1"/>
              </a:buClr>
              <a:buSzPts val="3000"/>
            </a:pPr>
            <a:r>
              <a:rPr lang="fr-FR" dirty="0"/>
              <a:t>Il créer ainsi des circuits virtuels.</a:t>
            </a:r>
          </a:p>
          <a:p>
            <a:pPr>
              <a:lnSpc>
                <a:spcPct val="120000"/>
              </a:lnSpc>
              <a:buClr>
                <a:schemeClr val="lt1"/>
              </a:buClr>
              <a:buSzPts val="3000"/>
            </a:pPr>
            <a:r>
              <a:rPr lang="fr-FR" dirty="0"/>
              <a:t>La commutation est un mode de transport de trame ( comme pour le router dans la couche de niveau 3) pour un réseau local.</a:t>
            </a:r>
          </a:p>
          <a:p>
            <a:pPr>
              <a:lnSpc>
                <a:spcPct val="120000"/>
              </a:lnSpc>
              <a:buClr>
                <a:schemeClr val="lt1"/>
              </a:buClr>
              <a:buSzPts val="3000"/>
            </a:pPr>
            <a:r>
              <a:rPr lang="fr-FR" dirty="0"/>
              <a:t>Le switch n’a besoin que de la couche 1 et 2 du modèle OSI pour fonctionner.</a:t>
            </a:r>
          </a:p>
          <a:p>
            <a:pPr>
              <a:lnSpc>
                <a:spcPct val="120000"/>
              </a:lnSpc>
              <a:buClr>
                <a:schemeClr val="lt1"/>
              </a:buClr>
              <a:buSzPts val="3000"/>
            </a:pPr>
            <a:r>
              <a:rPr lang="fr-FR" dirty="0"/>
              <a:t>Il est composé de plusieurs port Rj45.</a:t>
            </a:r>
          </a:p>
          <a:p>
            <a:pPr>
              <a:lnSpc>
                <a:spcPct val="120000"/>
              </a:lnSpc>
              <a:buClr>
                <a:schemeClr val="lt1"/>
              </a:buClr>
              <a:buSzPts val="3000"/>
            </a:pPr>
            <a:r>
              <a:rPr lang="fr-FR" dirty="0"/>
              <a:t>Il transfert les paquets vers des ports spécifiques =&gt; ce qui le différencie du hub</a:t>
            </a:r>
            <a:endParaRPr dirty="0"/>
          </a:p>
        </p:txBody>
      </p:sp>
      <p:sp>
        <p:nvSpPr>
          <p:cNvPr id="3" name="Titre 2"/>
          <p:cNvSpPr>
            <a:spLocks noGrp="1"/>
          </p:cNvSpPr>
          <p:nvPr>
            <p:ph type="title"/>
          </p:nvPr>
        </p:nvSpPr>
        <p:spPr>
          <a:xfrm>
            <a:off x="946311" y="777854"/>
            <a:ext cx="4486656" cy="1141497"/>
          </a:xfrm>
        </p:spPr>
        <p:txBody>
          <a:bodyPr/>
          <a:lstStyle/>
          <a:p>
            <a:r>
              <a:rPr lang="fr-FR" dirty="0"/>
              <a:t>5-5 Le switch</a:t>
            </a:r>
          </a:p>
        </p:txBody>
      </p:sp>
      <p:sp>
        <p:nvSpPr>
          <p:cNvPr id="4" name="ZoneTexte 3"/>
          <p:cNvSpPr txBox="1"/>
          <p:nvPr/>
        </p:nvSpPr>
        <p:spPr>
          <a:xfrm>
            <a:off x="2160395" y="5794709"/>
            <a:ext cx="1580332" cy="369332"/>
          </a:xfrm>
          <a:prstGeom prst="rect">
            <a:avLst/>
          </a:prstGeom>
          <a:noFill/>
        </p:spPr>
        <p:txBody>
          <a:bodyPr wrap="square" rtlCol="0">
            <a:spAutoFit/>
          </a:bodyPr>
          <a:lstStyle/>
          <a:p>
            <a:pPr algn="ctr"/>
            <a:r>
              <a:rPr lang="fr-FR" dirty="0"/>
              <a:t>Symbole</a:t>
            </a:r>
          </a:p>
        </p:txBody>
      </p:sp>
      <p:pic>
        <p:nvPicPr>
          <p:cNvPr id="7174" name="Picture 6" descr="DGS-1250-28X, DGS-1250-28XMP, DGS-1250-52X, DGS-1250-52XMP DGS 1250 Gigabit  Smart Managed Switches with 10G Uplinks | D-Link Fr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16" y="2593886"/>
            <a:ext cx="5726282" cy="186505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a:off x="6881091" y="667904"/>
            <a:ext cx="4424218" cy="369332"/>
          </a:xfrm>
          <a:prstGeom prst="rect">
            <a:avLst/>
          </a:prstGeom>
          <a:noFill/>
        </p:spPr>
        <p:txBody>
          <a:bodyPr wrap="square" rtlCol="0">
            <a:spAutoFit/>
          </a:bodyPr>
          <a:lstStyle/>
          <a:p>
            <a:pPr algn="ctr"/>
            <a:r>
              <a:rPr lang="fr-FR" dirty="0"/>
              <a:t>DETAILS D’UNE TRAME ETHERNET</a:t>
            </a:r>
          </a:p>
        </p:txBody>
      </p:sp>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683" y="4995702"/>
            <a:ext cx="1571912" cy="983673"/>
          </a:xfrm>
          <a:prstGeom prst="rect">
            <a:avLst/>
          </a:prstGeom>
        </p:spPr>
      </p:pic>
    </p:spTree>
    <p:extLst>
      <p:ext uri="{BB962C8B-B14F-4D97-AF65-F5344CB8AC3E}">
        <p14:creationId xmlns:p14="http://schemas.microsoft.com/office/powerpoint/2010/main" val="428397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2341972" y="456692"/>
            <a:ext cx="7729728" cy="1188720"/>
          </a:xfrm>
        </p:spPr>
        <p:txBody>
          <a:bodyPr/>
          <a:lstStyle/>
          <a:p>
            <a:r>
              <a:rPr lang="fr-FR" dirty="0"/>
              <a:t>8-5 Le fonctionnement du switch</a:t>
            </a:r>
          </a:p>
        </p:txBody>
      </p:sp>
      <p:pic>
        <p:nvPicPr>
          <p:cNvPr id="5" name="Image 4"/>
          <p:cNvPicPr>
            <a:picLocks noChangeAspect="1"/>
          </p:cNvPicPr>
          <p:nvPr/>
        </p:nvPicPr>
        <p:blipFill>
          <a:blip r:embed="rId2"/>
          <a:stretch>
            <a:fillRect/>
          </a:stretch>
        </p:blipFill>
        <p:spPr>
          <a:xfrm>
            <a:off x="257153" y="2192787"/>
            <a:ext cx="3765862" cy="2671829"/>
          </a:xfrm>
          <a:prstGeom prst="rect">
            <a:avLst/>
          </a:prstGeom>
        </p:spPr>
      </p:pic>
      <p:pic>
        <p:nvPicPr>
          <p:cNvPr id="6" name="Image 5"/>
          <p:cNvPicPr>
            <a:picLocks noChangeAspect="1"/>
          </p:cNvPicPr>
          <p:nvPr/>
        </p:nvPicPr>
        <p:blipFill>
          <a:blip r:embed="rId3"/>
          <a:stretch>
            <a:fillRect/>
          </a:stretch>
        </p:blipFill>
        <p:spPr>
          <a:xfrm>
            <a:off x="4235449" y="4167512"/>
            <a:ext cx="3587750" cy="2447273"/>
          </a:xfrm>
          <a:prstGeom prst="rect">
            <a:avLst/>
          </a:prstGeom>
        </p:spPr>
      </p:pic>
      <p:pic>
        <p:nvPicPr>
          <p:cNvPr id="7" name="Image 6"/>
          <p:cNvPicPr>
            <a:picLocks noChangeAspect="1"/>
          </p:cNvPicPr>
          <p:nvPr/>
        </p:nvPicPr>
        <p:blipFill>
          <a:blip r:embed="rId4"/>
          <a:stretch>
            <a:fillRect/>
          </a:stretch>
        </p:blipFill>
        <p:spPr>
          <a:xfrm>
            <a:off x="7786255" y="2089727"/>
            <a:ext cx="4068041" cy="2774889"/>
          </a:xfrm>
          <a:prstGeom prst="rect">
            <a:avLst/>
          </a:prstGeom>
        </p:spPr>
      </p:pic>
      <p:sp>
        <p:nvSpPr>
          <p:cNvPr id="8" name="Ellipse 7"/>
          <p:cNvSpPr/>
          <p:nvPr/>
        </p:nvSpPr>
        <p:spPr>
          <a:xfrm>
            <a:off x="1764145" y="5172364"/>
            <a:ext cx="960582" cy="89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p:cNvSpPr/>
          <p:nvPr/>
        </p:nvSpPr>
        <p:spPr>
          <a:xfrm>
            <a:off x="5549033" y="2827270"/>
            <a:ext cx="960582" cy="89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0" name="Ellipse 9"/>
          <p:cNvSpPr/>
          <p:nvPr/>
        </p:nvSpPr>
        <p:spPr>
          <a:xfrm>
            <a:off x="9469869" y="5172363"/>
            <a:ext cx="960582" cy="89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408909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75363" y="498156"/>
            <a:ext cx="4486656" cy="1141497"/>
          </a:xfrm>
        </p:spPr>
        <p:txBody>
          <a:bodyPr/>
          <a:lstStyle/>
          <a:p>
            <a:r>
              <a:rPr lang="fr-FR" dirty="0"/>
              <a:t>5-5 Le fonctionnent du switch</a:t>
            </a:r>
          </a:p>
        </p:txBody>
      </p:sp>
      <p:sp>
        <p:nvSpPr>
          <p:cNvPr id="4" name="Espace réservé du contenu 3"/>
          <p:cNvSpPr>
            <a:spLocks noGrp="1"/>
          </p:cNvSpPr>
          <p:nvPr>
            <p:ph idx="1"/>
          </p:nvPr>
        </p:nvSpPr>
        <p:spPr>
          <a:xfrm>
            <a:off x="6456219" y="1771407"/>
            <a:ext cx="5514108" cy="4001320"/>
          </a:xfrm>
        </p:spPr>
        <p:txBody>
          <a:bodyPr/>
          <a:lstStyle/>
          <a:p>
            <a:r>
              <a:rPr lang="fr-FR" b="1" dirty="0">
                <a:solidFill>
                  <a:srgbClr val="002060"/>
                </a:solidFill>
              </a:rPr>
              <a:t>Switch</a:t>
            </a:r>
            <a:r>
              <a:rPr lang="fr-FR" dirty="0"/>
              <a:t> : SW1 et SW2.</a:t>
            </a:r>
          </a:p>
          <a:p>
            <a:r>
              <a:rPr lang="fr-FR" b="1" dirty="0">
                <a:solidFill>
                  <a:srgbClr val="002060"/>
                </a:solidFill>
              </a:rPr>
              <a:t>PC</a:t>
            </a:r>
            <a:r>
              <a:rPr lang="fr-FR" dirty="0"/>
              <a:t> : PC1, PC2, PC3 et PC4.</a:t>
            </a:r>
          </a:p>
          <a:p>
            <a:r>
              <a:rPr lang="fr-FR" b="1" dirty="0">
                <a:solidFill>
                  <a:srgbClr val="002060"/>
                </a:solidFill>
              </a:rPr>
              <a:t>Interface</a:t>
            </a:r>
            <a:r>
              <a:rPr lang="fr-FR" dirty="0"/>
              <a:t> : EO, E1 et E2</a:t>
            </a:r>
          </a:p>
          <a:p>
            <a:r>
              <a:rPr lang="fr-FR" dirty="0"/>
              <a:t>Chaque switch dispose d’une base de donnée appelé « </a:t>
            </a:r>
            <a:r>
              <a:rPr lang="fr-FR" dirty="0">
                <a:solidFill>
                  <a:srgbClr val="002060"/>
                </a:solidFill>
              </a:rPr>
              <a:t>table CAM</a:t>
            </a:r>
            <a:r>
              <a:rPr lang="fr-FR" dirty="0"/>
              <a:t> » pour </a:t>
            </a:r>
            <a:r>
              <a:rPr lang="fr-FR" sz="1600" b="1" i="1" dirty="0">
                <a:solidFill>
                  <a:srgbClr val="002060"/>
                </a:solidFill>
              </a:rPr>
              <a:t>Content-</a:t>
            </a:r>
            <a:r>
              <a:rPr lang="fr-FR" sz="1600" b="1" i="1" dirty="0" err="1">
                <a:solidFill>
                  <a:srgbClr val="002060"/>
                </a:solidFill>
              </a:rPr>
              <a:t>Addressable</a:t>
            </a:r>
            <a:r>
              <a:rPr lang="fr-FR" sz="1600" b="1" i="1" dirty="0">
                <a:solidFill>
                  <a:srgbClr val="002060"/>
                </a:solidFill>
              </a:rPr>
              <a:t>-Memory</a:t>
            </a:r>
            <a:r>
              <a:rPr lang="fr-FR" dirty="0"/>
              <a:t> ou « </a:t>
            </a:r>
            <a:r>
              <a:rPr lang="fr-FR" dirty="0">
                <a:solidFill>
                  <a:srgbClr val="002060"/>
                </a:solidFill>
              </a:rPr>
              <a:t>table MAC</a:t>
            </a:r>
            <a:r>
              <a:rPr lang="fr-FR" dirty="0"/>
              <a:t> » pour</a:t>
            </a:r>
            <a:r>
              <a:rPr lang="fr-FR" sz="1600" b="1" i="1" dirty="0">
                <a:solidFill>
                  <a:srgbClr val="002060"/>
                </a:solidFill>
              </a:rPr>
              <a:t>  Medium Access-Control .</a:t>
            </a:r>
          </a:p>
          <a:p>
            <a:r>
              <a:rPr lang="fr-FR" dirty="0"/>
              <a:t>Cette table fait le lien entre le ports physiques (interfaces) et les adresses mac sources qui arrivent sur ces ports.</a:t>
            </a:r>
          </a:p>
          <a:p>
            <a:r>
              <a:rPr lang="fr-FR" dirty="0"/>
              <a:t>Au démarrage des switch, les table sont vides.</a:t>
            </a:r>
          </a:p>
        </p:txBody>
      </p:sp>
      <p:pic>
        <p:nvPicPr>
          <p:cNvPr id="6" name="Image 5"/>
          <p:cNvPicPr>
            <a:picLocks noChangeAspect="1"/>
          </p:cNvPicPr>
          <p:nvPr/>
        </p:nvPicPr>
        <p:blipFill>
          <a:blip r:embed="rId2"/>
          <a:stretch>
            <a:fillRect/>
          </a:stretch>
        </p:blipFill>
        <p:spPr>
          <a:xfrm>
            <a:off x="300257" y="2183961"/>
            <a:ext cx="5453756" cy="3869367"/>
          </a:xfrm>
          <a:prstGeom prst="rect">
            <a:avLst/>
          </a:prstGeom>
        </p:spPr>
      </p:pic>
      <p:sp>
        <p:nvSpPr>
          <p:cNvPr id="7" name="Ellipse 6"/>
          <p:cNvSpPr/>
          <p:nvPr/>
        </p:nvSpPr>
        <p:spPr>
          <a:xfrm>
            <a:off x="2724727" y="1999453"/>
            <a:ext cx="387927" cy="369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ZoneTexte 8"/>
          <p:cNvSpPr txBox="1"/>
          <p:nvPr/>
        </p:nvSpPr>
        <p:spPr>
          <a:xfrm>
            <a:off x="6881091" y="431656"/>
            <a:ext cx="44242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rgbClr val="000000"/>
                </a:solidFill>
                <a:latin typeface="Gill Sans MT" panose="020B0502020104020203"/>
              </a:rPr>
              <a:t>ETAPE 1 : DEMARRAGE</a:t>
            </a:r>
            <a:endPar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248917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33981" y="581283"/>
            <a:ext cx="4486656" cy="1141497"/>
          </a:xfrm>
        </p:spPr>
        <p:txBody>
          <a:bodyPr/>
          <a:lstStyle/>
          <a:p>
            <a:r>
              <a:rPr lang="fr-FR" dirty="0"/>
              <a:t>5-5 Le fonctionnent du switch</a:t>
            </a:r>
          </a:p>
        </p:txBody>
      </p:sp>
      <p:sp>
        <p:nvSpPr>
          <p:cNvPr id="3" name="Espace réservé du contenu 2"/>
          <p:cNvSpPr>
            <a:spLocks noGrp="1"/>
          </p:cNvSpPr>
          <p:nvPr>
            <p:ph idx="1"/>
          </p:nvPr>
        </p:nvSpPr>
        <p:spPr>
          <a:xfrm>
            <a:off x="6493164" y="1152031"/>
            <a:ext cx="5606472" cy="5181600"/>
          </a:xfrm>
        </p:spPr>
        <p:txBody>
          <a:bodyPr>
            <a:normAutofit/>
          </a:bodyPr>
          <a:lstStyle/>
          <a:p>
            <a:pPr marL="457200" indent="-457200">
              <a:buFont typeface="+mj-lt"/>
              <a:buAutoNum type="arabicPeriod"/>
            </a:pPr>
            <a:r>
              <a:rPr lang="fr-FR" dirty="0"/>
              <a:t>La trame sort de la carte réseau de PC1 avec:</a:t>
            </a:r>
          </a:p>
          <a:p>
            <a:pPr lvl="2"/>
            <a:r>
              <a:rPr lang="fr-FR" sz="1500" b="1" dirty="0">
                <a:solidFill>
                  <a:srgbClr val="002060"/>
                </a:solidFill>
              </a:rPr>
              <a:t>adresse MAC source </a:t>
            </a:r>
            <a:r>
              <a:rPr lang="fr-FR" sz="1500" dirty="0"/>
              <a:t>= AAAA.AAAA.AAAA</a:t>
            </a:r>
          </a:p>
          <a:p>
            <a:pPr lvl="2"/>
            <a:r>
              <a:rPr lang="fr-FR" sz="1500" b="1" dirty="0">
                <a:solidFill>
                  <a:srgbClr val="002060"/>
                </a:solidFill>
              </a:rPr>
              <a:t>adresse MAC destination</a:t>
            </a:r>
            <a:r>
              <a:rPr lang="fr-FR" sz="1500" dirty="0"/>
              <a:t> = DDDD.DDDD.DDDD</a:t>
            </a:r>
          </a:p>
          <a:p>
            <a:pPr marL="457200" indent="-457200">
              <a:buFont typeface="+mj-lt"/>
              <a:buAutoNum type="arabicPeriod"/>
            </a:pPr>
            <a:r>
              <a:rPr lang="fr-FR" dirty="0"/>
              <a:t>La trame arrive sur le port E0 du switch SW1</a:t>
            </a:r>
          </a:p>
          <a:p>
            <a:pPr lvl="2"/>
            <a:r>
              <a:rPr lang="fr-FR" dirty="0"/>
              <a:t>Le switch extrait l’adresse MAC source et l’insère dans sa table (</a:t>
            </a:r>
            <a:r>
              <a:rPr lang="fr-FR" dirty="0" err="1"/>
              <a:t>cf</a:t>
            </a:r>
            <a:r>
              <a:rPr lang="fr-FR" dirty="0"/>
              <a:t> schéma). </a:t>
            </a:r>
          </a:p>
          <a:p>
            <a:pPr lvl="2"/>
            <a:r>
              <a:rPr lang="fr-FR" dirty="0"/>
              <a:t>Maintenant le switch sait que pour joindre cette adresse MAC (AAAA.AAAA.AAAA), il doit commuter les trames vers le port E0. </a:t>
            </a:r>
          </a:p>
          <a:p>
            <a:pPr lvl="2"/>
            <a:r>
              <a:rPr lang="fr-FR" dirty="0"/>
              <a:t>Cette information lui servira donc pour le retour de la trame.</a:t>
            </a:r>
          </a:p>
          <a:p>
            <a:pPr lvl="2"/>
            <a:r>
              <a:rPr lang="fr-FR" dirty="0"/>
              <a:t>Puis le switch extrait l’adresse MAC destination (DDDD.DDDD.DDDD) et la compare à sa table: aucune entrée trouvée donc ne sachant pas où envoyer la trame, il la diffuse sur tous les ports exceptés le port de réception E0.</a:t>
            </a:r>
          </a:p>
        </p:txBody>
      </p:sp>
      <p:pic>
        <p:nvPicPr>
          <p:cNvPr id="5" name="Image 4"/>
          <p:cNvPicPr>
            <a:picLocks noChangeAspect="1"/>
          </p:cNvPicPr>
          <p:nvPr/>
        </p:nvPicPr>
        <p:blipFill>
          <a:blip r:embed="rId2"/>
          <a:stretch>
            <a:fillRect/>
          </a:stretch>
        </p:blipFill>
        <p:spPr>
          <a:xfrm>
            <a:off x="282285" y="2205363"/>
            <a:ext cx="5527720" cy="3770564"/>
          </a:xfrm>
          <a:prstGeom prst="rect">
            <a:avLst/>
          </a:prstGeom>
        </p:spPr>
      </p:pic>
      <p:sp>
        <p:nvSpPr>
          <p:cNvPr id="6" name="Ellipse 5"/>
          <p:cNvSpPr/>
          <p:nvPr/>
        </p:nvSpPr>
        <p:spPr>
          <a:xfrm>
            <a:off x="2724727" y="1999453"/>
            <a:ext cx="387927" cy="369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ZoneTexte 6"/>
          <p:cNvSpPr txBox="1"/>
          <p:nvPr/>
        </p:nvSpPr>
        <p:spPr>
          <a:xfrm>
            <a:off x="6659418" y="397378"/>
            <a:ext cx="5218546" cy="369332"/>
          </a:xfrm>
          <a:prstGeom prst="rect">
            <a:avLst/>
          </a:prstGeom>
          <a:noFill/>
        </p:spPr>
        <p:txBody>
          <a:bodyPr wrap="square" rtlCol="0" anchor="ctr">
            <a:spAutoFit/>
          </a:bodyPr>
          <a:lstStyle/>
          <a:p>
            <a:pPr algn="ctr"/>
            <a:r>
              <a:rPr lang="fr-FR" b="1" dirty="0">
                <a:solidFill>
                  <a:srgbClr val="002060"/>
                </a:solidFill>
                <a:latin typeface="Gill Sans MT" panose="020B0502020104020203"/>
              </a:rPr>
              <a:t>ETAPE 2</a:t>
            </a:r>
            <a:r>
              <a:rPr lang="fr-FR" dirty="0">
                <a:solidFill>
                  <a:srgbClr val="000000"/>
                </a:solidFill>
                <a:latin typeface="Gill Sans MT" panose="020B0502020104020203"/>
              </a:rPr>
              <a:t> : </a:t>
            </a:r>
            <a:r>
              <a:rPr lang="fr-FR" i="1" dirty="0">
                <a:solidFill>
                  <a:srgbClr val="002060"/>
                </a:solidFill>
              </a:rPr>
              <a:t>Le PC1 initie une trame vers le PC4 (1/2).</a:t>
            </a:r>
          </a:p>
        </p:txBody>
      </p:sp>
    </p:spTree>
    <p:extLst>
      <p:ext uri="{BB962C8B-B14F-4D97-AF65-F5344CB8AC3E}">
        <p14:creationId xmlns:p14="http://schemas.microsoft.com/office/powerpoint/2010/main" val="395088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33981" y="581283"/>
            <a:ext cx="4486656" cy="1141497"/>
          </a:xfrm>
        </p:spPr>
        <p:txBody>
          <a:bodyPr/>
          <a:lstStyle/>
          <a:p>
            <a:r>
              <a:rPr lang="fr-FR" dirty="0"/>
              <a:t>5-5 Le fonctionnent du switch</a:t>
            </a:r>
          </a:p>
        </p:txBody>
      </p:sp>
      <p:sp>
        <p:nvSpPr>
          <p:cNvPr id="3" name="Espace réservé du contenu 2"/>
          <p:cNvSpPr>
            <a:spLocks noGrp="1"/>
          </p:cNvSpPr>
          <p:nvPr>
            <p:ph idx="1"/>
          </p:nvPr>
        </p:nvSpPr>
        <p:spPr>
          <a:xfrm>
            <a:off x="6363855" y="1722780"/>
            <a:ext cx="5606472" cy="4084987"/>
          </a:xfrm>
        </p:spPr>
        <p:txBody>
          <a:bodyPr>
            <a:normAutofit/>
          </a:bodyPr>
          <a:lstStyle/>
          <a:p>
            <a:r>
              <a:rPr lang="fr-FR" dirty="0"/>
              <a:t>3. La trame arrive sur le port E2 du switch SW2</a:t>
            </a:r>
          </a:p>
          <a:p>
            <a:pPr lvl="2"/>
            <a:r>
              <a:rPr lang="fr-FR" dirty="0"/>
              <a:t>Le switch extrait l’adresse MAC source et l’insère dans sa table (</a:t>
            </a:r>
            <a:r>
              <a:rPr lang="fr-FR" dirty="0" err="1"/>
              <a:t>cf</a:t>
            </a:r>
            <a:r>
              <a:rPr lang="fr-FR" dirty="0"/>
              <a:t> schéma). Maintenant le switch sait que pour joindre cette adresse MAC (AAAA.AAAA.AAAA), il doit commuter les trames vers le port E2. Cette information lui servira donc pour le retour de la trame.</a:t>
            </a:r>
          </a:p>
          <a:p>
            <a:pPr lvl="2"/>
            <a:r>
              <a:rPr lang="fr-FR" dirty="0"/>
              <a:t>Puis le switch extrait l’adresse MAC destination (DDDD.DDDD.DDDD) et la compare à sa table: aucune entrée trouvée donc ne sachant pas où envoyer la trame, il la diffuse sur tous les ports exceptés le port de réception E2.</a:t>
            </a:r>
          </a:p>
          <a:p>
            <a:r>
              <a:rPr lang="fr-FR" dirty="0"/>
              <a:t>4. La trame arrive sur la carte réseau du PC4: gagné pour la trame aller!</a:t>
            </a:r>
          </a:p>
          <a:p>
            <a:endParaRPr lang="fr-FR" dirty="0"/>
          </a:p>
        </p:txBody>
      </p:sp>
      <p:pic>
        <p:nvPicPr>
          <p:cNvPr id="5" name="Image 4"/>
          <p:cNvPicPr>
            <a:picLocks noChangeAspect="1"/>
          </p:cNvPicPr>
          <p:nvPr/>
        </p:nvPicPr>
        <p:blipFill>
          <a:blip r:embed="rId2"/>
          <a:stretch>
            <a:fillRect/>
          </a:stretch>
        </p:blipFill>
        <p:spPr>
          <a:xfrm>
            <a:off x="282285" y="2205363"/>
            <a:ext cx="5527720" cy="3770564"/>
          </a:xfrm>
          <a:prstGeom prst="rect">
            <a:avLst/>
          </a:prstGeom>
        </p:spPr>
      </p:pic>
      <p:sp>
        <p:nvSpPr>
          <p:cNvPr id="6" name="Ellipse 5"/>
          <p:cNvSpPr/>
          <p:nvPr/>
        </p:nvSpPr>
        <p:spPr>
          <a:xfrm>
            <a:off x="2724727" y="1999453"/>
            <a:ext cx="387927" cy="369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ZoneTexte 6"/>
          <p:cNvSpPr txBox="1"/>
          <p:nvPr/>
        </p:nvSpPr>
        <p:spPr>
          <a:xfrm>
            <a:off x="6363855" y="599848"/>
            <a:ext cx="5394035" cy="369332"/>
          </a:xfrm>
          <a:prstGeom prst="rect">
            <a:avLst/>
          </a:prstGeom>
          <a:noFill/>
        </p:spPr>
        <p:txBody>
          <a:bodyPr wrap="square" rtlCol="0">
            <a:spAutoFit/>
          </a:bodyPr>
          <a:lstStyle/>
          <a:p>
            <a:pPr algn="ctr"/>
            <a:r>
              <a:rPr lang="fr-FR" b="1" dirty="0">
                <a:solidFill>
                  <a:srgbClr val="002060"/>
                </a:solidFill>
                <a:latin typeface="Gill Sans MT" panose="020B0502020104020203"/>
              </a:rPr>
              <a:t>ETAPE 2</a:t>
            </a:r>
            <a:r>
              <a:rPr lang="fr-FR" dirty="0">
                <a:solidFill>
                  <a:srgbClr val="000000"/>
                </a:solidFill>
                <a:latin typeface="Gill Sans MT" panose="020B0502020104020203"/>
              </a:rPr>
              <a:t> : </a:t>
            </a:r>
            <a:r>
              <a:rPr lang="fr-FR" i="1" dirty="0">
                <a:solidFill>
                  <a:srgbClr val="002060"/>
                </a:solidFill>
              </a:rPr>
              <a:t>Le PC1 initie une trame vers le PC4 (2/2).</a:t>
            </a:r>
          </a:p>
        </p:txBody>
      </p:sp>
    </p:spTree>
    <p:extLst>
      <p:ext uri="{BB962C8B-B14F-4D97-AF65-F5344CB8AC3E}">
        <p14:creationId xmlns:p14="http://schemas.microsoft.com/office/powerpoint/2010/main" val="13646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33981" y="581283"/>
            <a:ext cx="4486656" cy="1141497"/>
          </a:xfrm>
        </p:spPr>
        <p:txBody>
          <a:bodyPr/>
          <a:lstStyle/>
          <a:p>
            <a:r>
              <a:rPr lang="fr-FR" dirty="0"/>
              <a:t>5-5 Le fonctionnement du switch</a:t>
            </a:r>
          </a:p>
        </p:txBody>
      </p:sp>
      <p:sp>
        <p:nvSpPr>
          <p:cNvPr id="3" name="Espace réservé du contenu 2"/>
          <p:cNvSpPr>
            <a:spLocks noGrp="1"/>
          </p:cNvSpPr>
          <p:nvPr>
            <p:ph idx="1"/>
          </p:nvPr>
        </p:nvSpPr>
        <p:spPr>
          <a:xfrm>
            <a:off x="6927272" y="1534345"/>
            <a:ext cx="4815840" cy="4570891"/>
          </a:xfrm>
        </p:spPr>
        <p:txBody>
          <a:bodyPr/>
          <a:lstStyle/>
          <a:p>
            <a:pPr marL="457200" indent="-457200">
              <a:buFont typeface="+mj-lt"/>
              <a:buAutoNum type="arabicPeriod"/>
            </a:pPr>
            <a:r>
              <a:rPr lang="fr-FR" dirty="0"/>
              <a:t>Le fonctionnement est le même que précédemment. On remarque que lorsque la trame arrive sur les switchs, ils insèrent l’adresse MAC source DDDD.DDDD.DDDD dans leur table.</a:t>
            </a:r>
          </a:p>
          <a:p>
            <a:pPr marL="457200" indent="-457200">
              <a:buFont typeface="+mj-lt"/>
              <a:buAutoNum type="arabicPeriod"/>
            </a:pPr>
            <a:r>
              <a:rPr lang="fr-FR" dirty="0"/>
              <a:t>Puis ils extraient l’adresse MAC destination (AAAA.AAAA.AAAA) et la compare à leur table et là ils savent où se situe cette adresse MAC; port E2 pour le switch SW2 et port E0 pour le switch SW1. </a:t>
            </a:r>
          </a:p>
          <a:p>
            <a:pPr marL="457200" indent="-457200">
              <a:buFont typeface="+mj-lt"/>
              <a:buAutoNum type="arabicPeriod"/>
            </a:pPr>
            <a:r>
              <a:rPr lang="fr-FR" dirty="0"/>
              <a:t>Ils n’ont plus qu’à commuter la trame </a:t>
            </a:r>
            <a:r>
              <a:rPr lang="fr-FR" b="1" dirty="0"/>
              <a:t>UNIQUEMENT</a:t>
            </a:r>
            <a:r>
              <a:rPr lang="fr-FR" dirty="0"/>
              <a:t> sur le port en question.</a:t>
            </a:r>
          </a:p>
        </p:txBody>
      </p:sp>
      <p:pic>
        <p:nvPicPr>
          <p:cNvPr id="6" name="Image 5"/>
          <p:cNvPicPr>
            <a:picLocks noChangeAspect="1"/>
          </p:cNvPicPr>
          <p:nvPr/>
        </p:nvPicPr>
        <p:blipFill>
          <a:blip r:embed="rId2"/>
          <a:stretch>
            <a:fillRect/>
          </a:stretch>
        </p:blipFill>
        <p:spPr>
          <a:xfrm>
            <a:off x="350983" y="2228272"/>
            <a:ext cx="5467054" cy="3729183"/>
          </a:xfrm>
          <a:prstGeom prst="rect">
            <a:avLst/>
          </a:prstGeom>
        </p:spPr>
      </p:pic>
      <p:sp>
        <p:nvSpPr>
          <p:cNvPr id="7" name="Ellipse 6"/>
          <p:cNvSpPr/>
          <p:nvPr/>
        </p:nvSpPr>
        <p:spPr>
          <a:xfrm>
            <a:off x="2863271" y="1999453"/>
            <a:ext cx="387927" cy="369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8" name="ZoneTexte 7"/>
          <p:cNvSpPr txBox="1"/>
          <p:nvPr/>
        </p:nvSpPr>
        <p:spPr>
          <a:xfrm>
            <a:off x="6077527" y="599848"/>
            <a:ext cx="6114473" cy="369332"/>
          </a:xfrm>
          <a:prstGeom prst="rect">
            <a:avLst/>
          </a:prstGeom>
          <a:noFill/>
        </p:spPr>
        <p:txBody>
          <a:bodyPr wrap="square" rtlCol="0">
            <a:spAutoFit/>
          </a:bodyPr>
          <a:lstStyle/>
          <a:p>
            <a:pPr algn="ctr"/>
            <a:r>
              <a:rPr lang="fr-FR" b="1" dirty="0">
                <a:solidFill>
                  <a:srgbClr val="002060"/>
                </a:solidFill>
                <a:latin typeface="Gill Sans MT" panose="020B0502020104020203"/>
              </a:rPr>
              <a:t>ETAPE 3</a:t>
            </a:r>
            <a:r>
              <a:rPr lang="fr-FR" dirty="0">
                <a:solidFill>
                  <a:srgbClr val="000000"/>
                </a:solidFill>
                <a:latin typeface="Gill Sans MT" panose="020B0502020104020203"/>
              </a:rPr>
              <a:t> : </a:t>
            </a:r>
            <a:r>
              <a:rPr lang="fr-FR" i="1" dirty="0">
                <a:solidFill>
                  <a:srgbClr val="002060"/>
                </a:solidFill>
              </a:rPr>
              <a:t>Trame réponse envoyée par PCA4 à destination de PC1.</a:t>
            </a:r>
          </a:p>
        </p:txBody>
      </p:sp>
    </p:spTree>
    <p:extLst>
      <p:ext uri="{BB962C8B-B14F-4D97-AF65-F5344CB8AC3E}">
        <p14:creationId xmlns:p14="http://schemas.microsoft.com/office/powerpoint/2010/main" val="253960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C4FE5A-4CD1-094D-9D7E-2BD6F078C587}"/>
              </a:ext>
            </a:extLst>
          </p:cNvPr>
          <p:cNvSpPr>
            <a:spLocks noGrp="1"/>
          </p:cNvSpPr>
          <p:nvPr>
            <p:ph type="title"/>
          </p:nvPr>
        </p:nvSpPr>
        <p:spPr>
          <a:xfrm>
            <a:off x="2198255" y="428770"/>
            <a:ext cx="7729728" cy="1188720"/>
          </a:xfrm>
        </p:spPr>
        <p:txBody>
          <a:bodyPr/>
          <a:lstStyle/>
          <a:p>
            <a:r>
              <a:rPr lang="fr-FR" dirty="0"/>
              <a:t>SOMMAIRE</a:t>
            </a:r>
          </a:p>
        </p:txBody>
      </p:sp>
      <p:sp>
        <p:nvSpPr>
          <p:cNvPr id="3" name="Espace réservé du contenu 2">
            <a:extLst>
              <a:ext uri="{FF2B5EF4-FFF2-40B4-BE49-F238E27FC236}">
                <a16:creationId xmlns:a16="http://schemas.microsoft.com/office/drawing/2014/main" id="{C6972635-23AF-A248-B310-E3EA58BF2CF3}"/>
              </a:ext>
            </a:extLst>
          </p:cNvPr>
          <p:cNvSpPr>
            <a:spLocks noGrp="1"/>
          </p:cNvSpPr>
          <p:nvPr>
            <p:ph idx="1"/>
          </p:nvPr>
        </p:nvSpPr>
        <p:spPr>
          <a:xfrm>
            <a:off x="2231136" y="2209524"/>
            <a:ext cx="7729728" cy="3332632"/>
          </a:xfrm>
        </p:spPr>
        <p:txBody>
          <a:bodyPr>
            <a:normAutofit/>
          </a:bodyPr>
          <a:lstStyle/>
          <a:p>
            <a:pPr marL="342900" indent="-342900">
              <a:buFont typeface="+mj-lt"/>
              <a:buAutoNum type="arabicPeriod"/>
            </a:pPr>
            <a:r>
              <a:rPr lang="fr-FR" dirty="0"/>
              <a:t>TRAME ETHERNET.</a:t>
            </a:r>
          </a:p>
          <a:p>
            <a:pPr marL="342900" indent="-342900">
              <a:buFont typeface="+mj-lt"/>
              <a:buAutoNum type="arabicPeriod"/>
            </a:pPr>
            <a:r>
              <a:rPr lang="fr-FR" dirty="0"/>
              <a:t>ENTÊTE IP.</a:t>
            </a:r>
          </a:p>
          <a:p>
            <a:pPr marL="342900" indent="-342900">
              <a:buFont typeface="+mj-lt"/>
              <a:buAutoNum type="arabicPeriod"/>
            </a:pPr>
            <a:r>
              <a:rPr lang="fr-FR" dirty="0"/>
              <a:t>ENTÊTE TCP.</a:t>
            </a:r>
          </a:p>
          <a:p>
            <a:pPr marL="342900" indent="-342900">
              <a:buFont typeface="+mj-lt"/>
              <a:buAutoNum type="arabicPeriod"/>
            </a:pPr>
            <a:r>
              <a:rPr lang="fr-FR" dirty="0"/>
              <a:t>ENTÊTE ICMP.</a:t>
            </a:r>
          </a:p>
          <a:p>
            <a:pPr marL="342900" indent="-342900">
              <a:buFont typeface="+mj-lt"/>
              <a:buAutoNum type="arabicPeriod"/>
            </a:pPr>
            <a:r>
              <a:rPr lang="fr-FR" dirty="0"/>
              <a:t>ROUTAGE.</a:t>
            </a:r>
          </a:p>
          <a:p>
            <a:pPr marL="342900" indent="-342900">
              <a:buFont typeface="+mj-lt"/>
              <a:buAutoNum type="arabicPeriod"/>
            </a:pPr>
            <a:r>
              <a:rPr lang="fr-FR" dirty="0"/>
              <a:t>ROUTAGE DYNAMIQUE.</a:t>
            </a:r>
          </a:p>
          <a:p>
            <a:pPr marL="342900" indent="-342900">
              <a:buFont typeface="+mj-lt"/>
              <a:buAutoNum type="arabicPeriod"/>
            </a:pPr>
            <a:r>
              <a:rPr lang="fr-FR" dirty="0"/>
              <a:t>LES PROTOCOLES DE ROUTAGE À VECTEUR DE DISTANCE.</a:t>
            </a:r>
          </a:p>
          <a:p>
            <a:pPr marL="342900" indent="-342900">
              <a:buFont typeface="+mj-lt"/>
              <a:buAutoNum type="arabicPeriod"/>
            </a:pPr>
            <a:r>
              <a:rPr lang="fr-FR" dirty="0"/>
              <a:t>LES PROTOCOLES DE ROUTAGE À ETAT DE LIEN.</a:t>
            </a:r>
          </a:p>
        </p:txBody>
      </p:sp>
      <p:sp>
        <p:nvSpPr>
          <p:cNvPr id="4" name="AutoShape 2">
            <a:extLst>
              <a:ext uri="{FF2B5EF4-FFF2-40B4-BE49-F238E27FC236}">
                <a16:creationId xmlns:a16="http://schemas.microsoft.com/office/drawing/2014/main" id="{A399BF76-0225-4F42-9769-3AD2B5BC531D}"/>
              </a:ext>
            </a:extLst>
          </p:cNvPr>
          <p:cNvSpPr>
            <a:spLocks noChangeAspect="1" noChangeArrowheads="1"/>
          </p:cNvSpPr>
          <p:nvPr/>
        </p:nvSpPr>
        <p:spPr bwMode="auto">
          <a:xfrm>
            <a:off x="5943600" y="3276600"/>
            <a:ext cx="1579944" cy="15799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09396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8437EB4-1665-2241-A746-D7E99429059C}"/>
              </a:ext>
            </a:extLst>
          </p:cNvPr>
          <p:cNvSpPr>
            <a:spLocks noGrp="1"/>
          </p:cNvSpPr>
          <p:nvPr>
            <p:ph type="title"/>
          </p:nvPr>
        </p:nvSpPr>
        <p:spPr/>
        <p:txBody>
          <a:bodyPr/>
          <a:lstStyle/>
          <a:p>
            <a:r>
              <a:rPr lang="fr-FR" dirty="0"/>
              <a:t>5-5 LE Fonctionnement d’un switch</a:t>
            </a:r>
          </a:p>
        </p:txBody>
      </p:sp>
      <p:sp>
        <p:nvSpPr>
          <p:cNvPr id="6" name="ZoneTexte 5">
            <a:extLst>
              <a:ext uri="{FF2B5EF4-FFF2-40B4-BE49-F238E27FC236}">
                <a16:creationId xmlns:a16="http://schemas.microsoft.com/office/drawing/2014/main" id="{D57DDE06-25D6-B144-9EF2-92AE7161EFF4}"/>
              </a:ext>
            </a:extLst>
          </p:cNvPr>
          <p:cNvSpPr txBox="1"/>
          <p:nvPr/>
        </p:nvSpPr>
        <p:spPr>
          <a:xfrm>
            <a:off x="4051300" y="2362200"/>
            <a:ext cx="4114800" cy="369332"/>
          </a:xfrm>
          <a:prstGeom prst="rect">
            <a:avLst/>
          </a:prstGeom>
          <a:noFill/>
        </p:spPr>
        <p:txBody>
          <a:bodyPr wrap="square" rtlCol="0">
            <a:spAutoFit/>
          </a:bodyPr>
          <a:lstStyle/>
          <a:p>
            <a:pPr algn="ctr"/>
            <a:r>
              <a:rPr lang="fr-FR" dirty="0"/>
              <a:t>Schéma synthétique </a:t>
            </a:r>
          </a:p>
        </p:txBody>
      </p:sp>
      <p:pic>
        <p:nvPicPr>
          <p:cNvPr id="8" name="Image 7">
            <a:extLst>
              <a:ext uri="{FF2B5EF4-FFF2-40B4-BE49-F238E27FC236}">
                <a16:creationId xmlns:a16="http://schemas.microsoft.com/office/drawing/2014/main" id="{DFB8D2C5-30C5-B748-A066-2E8DA7B0F7B0}"/>
              </a:ext>
            </a:extLst>
          </p:cNvPr>
          <p:cNvPicPr>
            <a:picLocks noChangeAspect="1"/>
          </p:cNvPicPr>
          <p:nvPr/>
        </p:nvPicPr>
        <p:blipFill>
          <a:blip r:embed="rId2"/>
          <a:stretch>
            <a:fillRect/>
          </a:stretch>
        </p:blipFill>
        <p:spPr>
          <a:xfrm>
            <a:off x="2774950" y="2731532"/>
            <a:ext cx="6819900" cy="3692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5FCBC-DDE3-A345-946B-FB04F9C7891E}"/>
              </a:ext>
            </a:extLst>
          </p:cNvPr>
          <p:cNvSpPr>
            <a:spLocks noGrp="1"/>
          </p:cNvSpPr>
          <p:nvPr>
            <p:ph type="title"/>
          </p:nvPr>
        </p:nvSpPr>
        <p:spPr>
          <a:xfrm>
            <a:off x="804671" y="634827"/>
            <a:ext cx="4811038" cy="1141497"/>
          </a:xfrm>
        </p:spPr>
        <p:txBody>
          <a:bodyPr/>
          <a:lstStyle/>
          <a:p>
            <a:r>
              <a:rPr lang="fr-FR" dirty="0"/>
              <a:t>8-6 HALF-DUPLEX / FULL-DUPLEX</a:t>
            </a:r>
          </a:p>
        </p:txBody>
      </p:sp>
      <p:sp>
        <p:nvSpPr>
          <p:cNvPr id="11" name="Espace réservé du texte 10">
            <a:extLst>
              <a:ext uri="{FF2B5EF4-FFF2-40B4-BE49-F238E27FC236}">
                <a16:creationId xmlns:a16="http://schemas.microsoft.com/office/drawing/2014/main" id="{625513B7-0277-6B49-8874-6C9A2FB2DC20}"/>
              </a:ext>
            </a:extLst>
          </p:cNvPr>
          <p:cNvSpPr>
            <a:spLocks noGrp="1"/>
          </p:cNvSpPr>
          <p:nvPr>
            <p:ph type="body" sz="half" idx="2"/>
          </p:nvPr>
        </p:nvSpPr>
        <p:spPr>
          <a:xfrm>
            <a:off x="6229350" y="1253465"/>
            <a:ext cx="5697853" cy="4490110"/>
          </a:xfrm>
        </p:spPr>
        <p:txBody>
          <a:bodyPr>
            <a:normAutofit/>
          </a:bodyPr>
          <a:lstStyle/>
          <a:p>
            <a:pPr algn="l"/>
            <a:endParaRPr lang="fr-FR" b="1" dirty="0">
              <a:solidFill>
                <a:schemeClr val="tx2">
                  <a:lumMod val="75000"/>
                </a:schemeClr>
              </a:solidFill>
              <a:latin typeface="Al Nile" pitchFamily="2" charset="-78"/>
              <a:cs typeface="Al Nile" pitchFamily="2" charset="-78"/>
            </a:endParaRPr>
          </a:p>
          <a:p>
            <a:pPr algn="l"/>
            <a:endParaRPr lang="fr-FR" dirty="0">
              <a:solidFill>
                <a:schemeClr val="tx2">
                  <a:lumMod val="75000"/>
                </a:schemeClr>
              </a:solidFill>
              <a:latin typeface="Al Nile" pitchFamily="2" charset="-78"/>
              <a:cs typeface="Al Nile" pitchFamily="2" charset="-78"/>
            </a:endParaRPr>
          </a:p>
          <a:p>
            <a:pPr algn="l"/>
            <a:endParaRPr lang="fr-FR" dirty="0">
              <a:solidFill>
                <a:schemeClr val="tx2">
                  <a:lumMod val="75000"/>
                </a:schemeClr>
              </a:solidFill>
              <a:latin typeface="Al Nile" pitchFamily="2" charset="-78"/>
              <a:cs typeface="Al Nile" pitchFamily="2" charset="-78"/>
            </a:endParaRPr>
          </a:p>
          <a:p>
            <a:pPr algn="l"/>
            <a:endParaRPr lang="fr-FR" dirty="0"/>
          </a:p>
        </p:txBody>
      </p:sp>
      <p:pic>
        <p:nvPicPr>
          <p:cNvPr id="7" name="Image 6"/>
          <p:cNvPicPr>
            <a:picLocks noChangeAspect="1"/>
          </p:cNvPicPr>
          <p:nvPr/>
        </p:nvPicPr>
        <p:blipFill>
          <a:blip r:embed="rId2"/>
          <a:stretch>
            <a:fillRect/>
          </a:stretch>
        </p:blipFill>
        <p:spPr>
          <a:xfrm>
            <a:off x="248954" y="2624880"/>
            <a:ext cx="5597664" cy="3807165"/>
          </a:xfrm>
          <a:prstGeom prst="rect">
            <a:avLst/>
          </a:prstGeom>
        </p:spPr>
      </p:pic>
      <p:sp>
        <p:nvSpPr>
          <p:cNvPr id="8" name="ZoneTexte 7"/>
          <p:cNvSpPr txBox="1"/>
          <p:nvPr/>
        </p:nvSpPr>
        <p:spPr>
          <a:xfrm>
            <a:off x="6354619" y="1339274"/>
            <a:ext cx="5717308" cy="4801314"/>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rgbClr val="002060"/>
                </a:solidFill>
              </a:rPr>
              <a:t>Avec Simplex : </a:t>
            </a:r>
          </a:p>
          <a:p>
            <a:pPr marL="1200150" lvl="2" indent="-285750">
              <a:buFont typeface="Arial" panose="020B0604020202020204" pitchFamily="34" charset="0"/>
              <a:buChar char="•"/>
            </a:pPr>
            <a:r>
              <a:rPr lang="fr-FR" dirty="0"/>
              <a:t>Les échanges d’information se font sur un seul canal de communication et dans un même sens.</a:t>
            </a:r>
          </a:p>
          <a:p>
            <a:pPr marL="1200150" lvl="2" indent="-285750">
              <a:buFont typeface="Arial" panose="020B0604020202020204" pitchFamily="34" charset="0"/>
              <a:buChar char="•"/>
            </a:pPr>
            <a:endParaRPr lang="fr-FR" dirty="0"/>
          </a:p>
          <a:p>
            <a:pPr marL="285750" indent="-285750">
              <a:buFont typeface="Arial" panose="020B0604020202020204" pitchFamily="34" charset="0"/>
              <a:buChar char="•"/>
            </a:pPr>
            <a:r>
              <a:rPr lang="fr-FR" b="1" dirty="0">
                <a:solidFill>
                  <a:srgbClr val="002060"/>
                </a:solidFill>
              </a:rPr>
              <a:t>Avec le Half-Duplex : </a:t>
            </a:r>
          </a:p>
          <a:p>
            <a:pPr marL="1200150" lvl="2" indent="-285750">
              <a:buFont typeface="Arial" panose="020B0604020202020204" pitchFamily="34" charset="0"/>
              <a:buChar char="•"/>
            </a:pPr>
            <a:r>
              <a:rPr lang="fr-FR" dirty="0"/>
              <a:t>L’information circule dans les 2 sens mais toujours sur un seul canal de communication.</a:t>
            </a:r>
          </a:p>
          <a:p>
            <a:pPr marL="1200150" lvl="2" indent="-285750">
              <a:buFont typeface="Arial" panose="020B0604020202020204" pitchFamily="34" charset="0"/>
              <a:buChar char="•"/>
            </a:pPr>
            <a:r>
              <a:rPr lang="fr-FR" dirty="0">
                <a:solidFill>
                  <a:srgbClr val="002060"/>
                </a:solidFill>
              </a:rPr>
              <a:t>Il y a un risque de ce qu’on appelle une collision</a:t>
            </a:r>
            <a:r>
              <a:rPr lang="fr-FR" dirty="0"/>
              <a:t>. Le contenu de chaque trame vont être altérée.</a:t>
            </a:r>
          </a:p>
          <a:p>
            <a:pPr lvl="2"/>
            <a:endParaRPr lang="fr-FR" dirty="0"/>
          </a:p>
          <a:p>
            <a:pPr marL="285750" indent="-285750">
              <a:buFont typeface="Arial" panose="020B0604020202020204" pitchFamily="34" charset="0"/>
              <a:buChar char="•"/>
            </a:pPr>
            <a:r>
              <a:rPr lang="fr-FR" b="1" dirty="0">
                <a:solidFill>
                  <a:srgbClr val="002060"/>
                </a:solidFill>
              </a:rPr>
              <a:t>Avec le full-duplex : </a:t>
            </a:r>
          </a:p>
          <a:p>
            <a:pPr marL="1200150" lvl="2" indent="-285750">
              <a:buFont typeface="Arial" panose="020B0604020202020204" pitchFamily="34" charset="0"/>
              <a:buChar char="•"/>
            </a:pPr>
            <a:r>
              <a:rPr lang="fr-FR" dirty="0"/>
              <a:t>L’information circule dans les 2 sens et sur des canaux différents.</a:t>
            </a:r>
          </a:p>
          <a:p>
            <a:pPr marL="1200150" lvl="2" indent="-285750">
              <a:buFont typeface="Arial" panose="020B0604020202020204" pitchFamily="34" charset="0"/>
              <a:buChar char="•"/>
            </a:pPr>
            <a:r>
              <a:rPr lang="fr-FR" dirty="0"/>
              <a:t>Le risque de collision est évité.</a:t>
            </a:r>
            <a:endParaRPr lang="fr-FR" b="1" dirty="0">
              <a:solidFill>
                <a:srgbClr val="002060"/>
              </a:solidFill>
            </a:endParaRPr>
          </a:p>
          <a:p>
            <a:endParaRPr lang="fr-FR" dirty="0"/>
          </a:p>
        </p:txBody>
      </p:sp>
      <p:sp>
        <p:nvSpPr>
          <p:cNvPr id="9" name="ZoneTexte 8"/>
          <p:cNvSpPr txBox="1"/>
          <p:nvPr/>
        </p:nvSpPr>
        <p:spPr>
          <a:xfrm>
            <a:off x="7296727" y="634827"/>
            <a:ext cx="4211782" cy="369332"/>
          </a:xfrm>
          <a:prstGeom prst="rect">
            <a:avLst/>
          </a:prstGeom>
          <a:noFill/>
        </p:spPr>
        <p:txBody>
          <a:bodyPr wrap="square" rtlCol="0">
            <a:spAutoFit/>
          </a:bodyPr>
          <a:lstStyle/>
          <a:p>
            <a:pPr algn="ctr"/>
            <a:r>
              <a:rPr lang="fr-FR" dirty="0"/>
              <a:t>DETAILS DES 3 CANAUX</a:t>
            </a:r>
          </a:p>
        </p:txBody>
      </p:sp>
      <p:sp>
        <p:nvSpPr>
          <p:cNvPr id="10" name="ZoneTexte 9"/>
          <p:cNvSpPr txBox="1"/>
          <p:nvPr/>
        </p:nvSpPr>
        <p:spPr>
          <a:xfrm>
            <a:off x="6302290" y="5992881"/>
            <a:ext cx="5821966" cy="800219"/>
          </a:xfrm>
          <a:prstGeom prst="rect">
            <a:avLst/>
          </a:prstGeom>
          <a:noFill/>
        </p:spPr>
        <p:txBody>
          <a:bodyPr wrap="square" rtlCol="0">
            <a:spAutoFit/>
          </a:bodyPr>
          <a:lstStyle/>
          <a:p>
            <a:pPr algn="ctr"/>
            <a:r>
              <a:rPr lang="fr-FR" dirty="0">
                <a:solidFill>
                  <a:srgbClr val="FF0000"/>
                </a:solidFill>
              </a:rPr>
              <a:t>Aujourd’hui, tout fonctionne en full-duplex.</a:t>
            </a:r>
          </a:p>
          <a:p>
            <a:pPr algn="ctr"/>
            <a:r>
              <a:rPr lang="fr-FR" sz="1400" b="1" i="1" dirty="0">
                <a:solidFill>
                  <a:srgbClr val="002060"/>
                </a:solidFill>
              </a:rPr>
              <a:t>Possible </a:t>
            </a:r>
            <a:r>
              <a:rPr lang="fr-FR" sz="1400" b="1" i="1" dirty="0" err="1">
                <a:solidFill>
                  <a:srgbClr val="002060"/>
                </a:solidFill>
              </a:rPr>
              <a:t>half</a:t>
            </a:r>
            <a:r>
              <a:rPr lang="fr-FR" sz="1400" b="1" i="1" dirty="0">
                <a:solidFill>
                  <a:srgbClr val="002060"/>
                </a:solidFill>
              </a:rPr>
              <a:t>-duplex sur d’anciennes structures réseaux avec de vieux ports. </a:t>
            </a:r>
          </a:p>
        </p:txBody>
      </p:sp>
    </p:spTree>
    <p:extLst>
      <p:ext uri="{BB962C8B-B14F-4D97-AF65-F5344CB8AC3E}">
        <p14:creationId xmlns:p14="http://schemas.microsoft.com/office/powerpoint/2010/main" val="4228808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5FCBC-DDE3-A345-946B-FB04F9C7891E}"/>
              </a:ext>
            </a:extLst>
          </p:cNvPr>
          <p:cNvSpPr>
            <a:spLocks noGrp="1"/>
          </p:cNvSpPr>
          <p:nvPr>
            <p:ph type="title"/>
          </p:nvPr>
        </p:nvSpPr>
        <p:spPr>
          <a:xfrm>
            <a:off x="951993" y="433410"/>
            <a:ext cx="4486656" cy="1141497"/>
          </a:xfrm>
        </p:spPr>
        <p:txBody>
          <a:bodyPr/>
          <a:lstStyle/>
          <a:p>
            <a:r>
              <a:rPr lang="fr-FR" dirty="0"/>
              <a:t>8-7 LE VLAN</a:t>
            </a:r>
          </a:p>
        </p:txBody>
      </p:sp>
      <p:sp>
        <p:nvSpPr>
          <p:cNvPr id="5" name="Espace réservé du contenu 4">
            <a:extLst>
              <a:ext uri="{FF2B5EF4-FFF2-40B4-BE49-F238E27FC236}">
                <a16:creationId xmlns:a16="http://schemas.microsoft.com/office/drawing/2014/main" id="{B8612D07-E779-B541-AFCE-E38F5824D96E}"/>
              </a:ext>
            </a:extLst>
          </p:cNvPr>
          <p:cNvSpPr>
            <a:spLocks noGrp="1"/>
          </p:cNvSpPr>
          <p:nvPr>
            <p:ph idx="1"/>
          </p:nvPr>
        </p:nvSpPr>
        <p:spPr>
          <a:xfrm>
            <a:off x="6477000" y="1134872"/>
            <a:ext cx="5333538" cy="3240170"/>
          </a:xfrm>
        </p:spPr>
        <p:txBody>
          <a:bodyPr/>
          <a:lstStyle/>
          <a:p>
            <a:r>
              <a:rPr lang="fr-FR" dirty="0"/>
              <a:t>Un VLAN (Virtual Local Area Network) est un LAN (Local Area Network ) virtuel.</a:t>
            </a:r>
          </a:p>
          <a:p>
            <a:r>
              <a:rPr lang="fr-FR" dirty="0"/>
              <a:t>Un VLAN est la capacité de séparer des ports d’un switch dans des réseaux différents.</a:t>
            </a:r>
          </a:p>
          <a:p>
            <a:r>
              <a:rPr lang="fr-FR" dirty="0"/>
              <a:t>Cela permet avec un switch d’avoir plusieurs réseaux indépendants locaux.</a:t>
            </a:r>
          </a:p>
          <a:p>
            <a:r>
              <a:rPr lang="fr-FR" dirty="0"/>
              <a:t>L’intérêt est de pouvoir administrer différents sous réseaux avec un seul switch notamment avec une interface dédiée.</a:t>
            </a:r>
          </a:p>
        </p:txBody>
      </p:sp>
      <p:sp>
        <p:nvSpPr>
          <p:cNvPr id="9" name="ZoneTexte 8"/>
          <p:cNvSpPr txBox="1"/>
          <p:nvPr/>
        </p:nvSpPr>
        <p:spPr>
          <a:xfrm>
            <a:off x="7245927" y="558627"/>
            <a:ext cx="4211782" cy="369332"/>
          </a:xfrm>
          <a:prstGeom prst="rect">
            <a:avLst/>
          </a:prstGeom>
          <a:noFill/>
        </p:spPr>
        <p:txBody>
          <a:bodyPr wrap="square" rtlCol="0">
            <a:spAutoFit/>
          </a:bodyPr>
          <a:lstStyle/>
          <a:p>
            <a:pPr algn="ctr"/>
            <a:r>
              <a:rPr lang="fr-FR" dirty="0"/>
              <a:t>C’est quoi un VLAN</a:t>
            </a:r>
          </a:p>
        </p:txBody>
      </p:sp>
      <p:pic>
        <p:nvPicPr>
          <p:cNvPr id="12" name="Image 11">
            <a:extLst>
              <a:ext uri="{FF2B5EF4-FFF2-40B4-BE49-F238E27FC236}">
                <a16:creationId xmlns:a16="http://schemas.microsoft.com/office/drawing/2014/main" id="{9B6CC754-DD60-A44E-9626-32DE18F33D96}"/>
              </a:ext>
            </a:extLst>
          </p:cNvPr>
          <p:cNvPicPr>
            <a:picLocks noChangeAspect="1"/>
          </p:cNvPicPr>
          <p:nvPr/>
        </p:nvPicPr>
        <p:blipFill>
          <a:blip r:embed="rId2"/>
          <a:stretch>
            <a:fillRect/>
          </a:stretch>
        </p:blipFill>
        <p:spPr>
          <a:xfrm>
            <a:off x="1001626" y="4375042"/>
            <a:ext cx="4438102" cy="1974849"/>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45AC5F01-5DA9-7543-B87C-134B4774FF85}"/>
              </a:ext>
            </a:extLst>
          </p:cNvPr>
          <p:cNvPicPr>
            <a:picLocks noChangeAspect="1"/>
          </p:cNvPicPr>
          <p:nvPr/>
        </p:nvPicPr>
        <p:blipFill>
          <a:blip r:embed="rId3"/>
          <a:stretch>
            <a:fillRect/>
          </a:stretch>
        </p:blipFill>
        <p:spPr>
          <a:xfrm>
            <a:off x="1001626" y="1847850"/>
            <a:ext cx="4438104" cy="1974850"/>
          </a:xfrm>
          <a:prstGeom prst="rect">
            <a:avLst/>
          </a:prstGeom>
          <a:ln>
            <a:noFill/>
          </a:ln>
          <a:effectLst>
            <a:outerShdw blurRad="292100" dist="139700" dir="2700000" algn="tl" rotWithShape="0">
              <a:srgbClr val="333333">
                <a:alpha val="65000"/>
              </a:srgbClr>
            </a:outerShdw>
          </a:effectLst>
        </p:spPr>
      </p:pic>
      <p:pic>
        <p:nvPicPr>
          <p:cNvPr id="1028" name="Picture 4" descr="Interface d'administration du switch">
            <a:extLst>
              <a:ext uri="{FF2B5EF4-FFF2-40B4-BE49-F238E27FC236}">
                <a16:creationId xmlns:a16="http://schemas.microsoft.com/office/drawing/2014/main" id="{82D41ABE-41AB-244F-90B2-ED2FAA735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100" y="4505755"/>
            <a:ext cx="5689600" cy="126786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5DA20410-317A-3B44-93CD-7E4461D79083}"/>
              </a:ext>
            </a:extLst>
          </p:cNvPr>
          <p:cNvSpPr txBox="1"/>
          <p:nvPr/>
        </p:nvSpPr>
        <p:spPr>
          <a:xfrm>
            <a:off x="6447474" y="5799015"/>
            <a:ext cx="5439726" cy="923330"/>
          </a:xfrm>
          <a:prstGeom prst="rect">
            <a:avLst/>
          </a:prstGeom>
          <a:noFill/>
        </p:spPr>
        <p:txBody>
          <a:bodyPr wrap="square" rtlCol="0">
            <a:spAutoFit/>
          </a:bodyPr>
          <a:lstStyle/>
          <a:p>
            <a:r>
              <a:rPr lang="fr-FR" dirty="0"/>
              <a:t>Exemple : </a:t>
            </a:r>
          </a:p>
          <a:p>
            <a:pPr marL="285750" indent="-285750">
              <a:buFont typeface="Arial" panose="020B0604020202020204" pitchFamily="34" charset="0"/>
              <a:buChar char="•"/>
            </a:pPr>
            <a:r>
              <a:rPr lang="fr-FR" dirty="0"/>
              <a:t>Les ports 1, 4, 8 et 24 sont dans le VLAN 1.</a:t>
            </a:r>
          </a:p>
          <a:p>
            <a:pPr marL="285750" indent="-285750">
              <a:buFont typeface="Arial" panose="020B0604020202020204" pitchFamily="34" charset="0"/>
              <a:buChar char="•"/>
            </a:pPr>
            <a:r>
              <a:rPr lang="fr-FR" dirty="0"/>
              <a:t>Les ports 5, 6 et 7 sont rattachés au réseau VLAN 2.</a:t>
            </a:r>
          </a:p>
        </p:txBody>
      </p:sp>
    </p:spTree>
    <p:extLst>
      <p:ext uri="{BB962C8B-B14F-4D97-AF65-F5344CB8AC3E}">
        <p14:creationId xmlns:p14="http://schemas.microsoft.com/office/powerpoint/2010/main" val="84050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45929-26F5-9346-A0A8-CBEF4377018B}"/>
              </a:ext>
            </a:extLst>
          </p:cNvPr>
          <p:cNvSpPr>
            <a:spLocks noGrp="1"/>
          </p:cNvSpPr>
          <p:nvPr>
            <p:ph type="title"/>
          </p:nvPr>
        </p:nvSpPr>
        <p:spPr/>
        <p:txBody>
          <a:bodyPr/>
          <a:lstStyle/>
          <a:p>
            <a:r>
              <a:rPr lang="fr-FR" dirty="0"/>
              <a:t>TP time</a:t>
            </a:r>
          </a:p>
        </p:txBody>
      </p:sp>
      <p:sp>
        <p:nvSpPr>
          <p:cNvPr id="10" name="ZoneTexte 9">
            <a:extLst>
              <a:ext uri="{FF2B5EF4-FFF2-40B4-BE49-F238E27FC236}">
                <a16:creationId xmlns:a16="http://schemas.microsoft.com/office/drawing/2014/main" id="{E0F77B8E-9DDC-574A-979D-03A8B9FB4CB0}"/>
              </a:ext>
            </a:extLst>
          </p:cNvPr>
          <p:cNvSpPr txBox="1"/>
          <p:nvPr/>
        </p:nvSpPr>
        <p:spPr>
          <a:xfrm>
            <a:off x="4021594" y="2690340"/>
            <a:ext cx="40386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TP_ </a:t>
            </a:r>
            <a:r>
              <a:rPr lang="fr-FR" b="1" dirty="0">
                <a:solidFill>
                  <a:srgbClr val="002060"/>
                </a:solidFill>
                <a:latin typeface="Gill Sans MT" panose="020B0502020104020203"/>
              </a:rPr>
              <a:t>Quizz</a:t>
            </a:r>
            <a:r>
              <a:rPr kumimoji="0" lang="fr-FR" sz="1800" b="1" i="0" u="none" strike="noStrike" kern="1200" cap="none" spc="0" normalizeH="0" noProof="0" dirty="0">
                <a:ln>
                  <a:noFill/>
                </a:ln>
                <a:solidFill>
                  <a:srgbClr val="002060"/>
                </a:solidFill>
                <a:effectLst/>
                <a:uLnTx/>
                <a:uFillTx/>
                <a:latin typeface="Gill Sans MT" panose="020B0502020104020203"/>
                <a:ea typeface="+mn-ea"/>
                <a:cs typeface="+mn-cs"/>
              </a:rPr>
              <a:t> </a:t>
            </a: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 </a:t>
            </a:r>
          </a:p>
        </p:txBody>
      </p:sp>
      <p:pic>
        <p:nvPicPr>
          <p:cNvPr id="12" name="Graphique 11" descr="Réveil">
            <a:extLst>
              <a:ext uri="{FF2B5EF4-FFF2-40B4-BE49-F238E27FC236}">
                <a16:creationId xmlns:a16="http://schemas.microsoft.com/office/drawing/2014/main" id="{8C800004-07D9-6E4A-8E18-F2460B75B6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1975" y="1016510"/>
            <a:ext cx="914400" cy="914400"/>
          </a:xfrm>
          <a:prstGeom prst="rect">
            <a:avLst/>
          </a:prstGeom>
        </p:spPr>
      </p:pic>
      <mc:AlternateContent xmlns:mc="http://schemas.openxmlformats.org/markup-compatibility/2006">
        <mc:Choice xmlns:am3d="http://schemas.microsoft.com/office/drawing/2017/model3d" Requires="am3d">
          <p:graphicFrame>
            <p:nvGraphicFramePr>
              <p:cNvPr id="7" name="Modèle 3D 6" descr="Dossier avec contenu">
                <a:hlinkClick r:id="rId4"/>
                <a:extLst>
                  <a:ext uri="{FF2B5EF4-FFF2-40B4-BE49-F238E27FC236}">
                    <a16:creationId xmlns:a16="http://schemas.microsoft.com/office/drawing/2014/main" id="{AB62FC73-D4D2-9746-8CC3-9C67539C1BD9}"/>
                  </a:ext>
                </a:extLst>
              </p:cNvPr>
              <p:cNvGraphicFramePr>
                <a:graphicFrameLocks noChangeAspect="1"/>
              </p:cNvGraphicFramePr>
              <p:nvPr>
                <p:extLst>
                  <p:ext uri="{D42A27DB-BD31-4B8C-83A1-F6EECF244321}">
                    <p14:modId xmlns:p14="http://schemas.microsoft.com/office/powerpoint/2010/main" val="757144694"/>
                  </p:ext>
                </p:extLst>
              </p:nvPr>
            </p:nvGraphicFramePr>
            <p:xfrm>
              <a:off x="2902549" y="3526173"/>
              <a:ext cx="2123031" cy="1785673"/>
            </p:xfrm>
            <a:graphic>
              <a:graphicData uri="http://schemas.microsoft.com/office/drawing/2017/model3d">
                <am3d:model3d r:embed="rId5">
                  <am3d:spPr>
                    <a:xfrm>
                      <a:off x="0" y="0"/>
                      <a:ext cx="2123031" cy="17856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700000" ay="-1800000" az="-9600000"/>
                    <am3d:postTrans dx="0" dy="0" dz="0"/>
                  </am3d:trans>
                  <am3d:raster rName="Office3DRenderer" rVer="16.0.8326">
                    <am3d:blip r:embed="rId6"/>
                  </am3d:raster>
                  <am3d:objViewport viewportSz="2483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èle 3D 6" descr="Dossier avec contenu">
                <a:hlinkClick r:id="rId4"/>
                <a:extLst>
                  <a:ext uri="{FF2B5EF4-FFF2-40B4-BE49-F238E27FC236}">
                    <a16:creationId xmlns:a16="http://schemas.microsoft.com/office/drawing/2014/main" id="{AB62FC73-D4D2-9746-8CC3-9C67539C1BD9}"/>
                  </a:ext>
                </a:extLst>
              </p:cNvPr>
              <p:cNvPicPr>
                <a:picLocks noGrp="1" noRot="1" noChangeAspect="1" noMove="1" noResize="1" noEditPoints="1" noAdjustHandles="1" noChangeArrowheads="1" noChangeShapeType="1" noCrop="1"/>
              </p:cNvPicPr>
              <p:nvPr/>
            </p:nvPicPr>
            <p:blipFill>
              <a:blip r:embed="rId6"/>
              <a:stretch>
                <a:fillRect/>
              </a:stretch>
            </p:blipFill>
            <p:spPr>
              <a:xfrm>
                <a:off x="2902549" y="3526173"/>
                <a:ext cx="2123031" cy="1785673"/>
              </a:xfrm>
              <a:prstGeom prst="rect">
                <a:avLst/>
              </a:prstGeom>
            </p:spPr>
          </p:pic>
        </mc:Fallback>
      </mc:AlternateContent>
      <p:pic>
        <p:nvPicPr>
          <p:cNvPr id="8" name="Graphique 7" descr="Curseur">
            <a:extLst>
              <a:ext uri="{FF2B5EF4-FFF2-40B4-BE49-F238E27FC236}">
                <a16:creationId xmlns:a16="http://schemas.microsoft.com/office/drawing/2014/main" id="{22584A5F-A656-944E-9D3E-4B44F61DF0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0141" y="4312650"/>
            <a:ext cx="914400" cy="914400"/>
          </a:xfrm>
          <a:prstGeom prst="rect">
            <a:avLst/>
          </a:prstGeom>
        </p:spPr>
      </p:pic>
      <mc:AlternateContent xmlns:mc="http://schemas.openxmlformats.org/markup-compatibility/2006">
        <mc:Choice xmlns:am3d="http://schemas.microsoft.com/office/drawing/2017/model3d" Requires="am3d">
          <p:graphicFrame>
            <p:nvGraphicFramePr>
              <p:cNvPr id="9" name="Modèle 3D 8" descr="Dossier avec contenu">
                <a:hlinkClick r:id="rId9"/>
                <a:extLst>
                  <a:ext uri="{FF2B5EF4-FFF2-40B4-BE49-F238E27FC236}">
                    <a16:creationId xmlns:a16="http://schemas.microsoft.com/office/drawing/2014/main" id="{7FBEDBE4-FC24-8648-97CD-EDD12AC3663B}"/>
                  </a:ext>
                </a:extLst>
              </p:cNvPr>
              <p:cNvGraphicFramePr>
                <a:graphicFrameLocks noChangeAspect="1"/>
              </p:cNvGraphicFramePr>
              <p:nvPr>
                <p:extLst>
                  <p:ext uri="{D42A27DB-BD31-4B8C-83A1-F6EECF244321}">
                    <p14:modId xmlns:p14="http://schemas.microsoft.com/office/powerpoint/2010/main" val="1654519714"/>
                  </p:ext>
                </p:extLst>
              </p:nvPr>
            </p:nvGraphicFramePr>
            <p:xfrm>
              <a:off x="5455290" y="3441377"/>
              <a:ext cx="2123031" cy="1785673"/>
            </p:xfrm>
            <a:graphic>
              <a:graphicData uri="http://schemas.microsoft.com/office/drawing/2017/model3d">
                <am3d:model3d r:embed="rId5">
                  <am3d:spPr>
                    <a:xfrm>
                      <a:off x="0" y="0"/>
                      <a:ext cx="2123031" cy="17856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700000" ay="-1800000" az="-9600000"/>
                    <am3d:postTrans dx="0" dy="0" dz="0"/>
                  </am3d:trans>
                  <am3d:raster rName="Office3DRenderer" rVer="16.0.8326">
                    <am3d:blip r:embed="rId6"/>
                  </am3d:raster>
                  <am3d:objViewport viewportSz="2483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Modèle 3D 8" descr="Dossier avec contenu">
                <a:hlinkClick r:id="rId9"/>
                <a:extLst>
                  <a:ext uri="{FF2B5EF4-FFF2-40B4-BE49-F238E27FC236}">
                    <a16:creationId xmlns:a16="http://schemas.microsoft.com/office/drawing/2014/main" id="{7FBEDBE4-FC24-8648-97CD-EDD12AC3663B}"/>
                  </a:ext>
                </a:extLst>
              </p:cNvPr>
              <p:cNvPicPr>
                <a:picLocks noGrp="1" noRot="1" noChangeAspect="1" noMove="1" noResize="1" noEditPoints="1" noAdjustHandles="1" noChangeArrowheads="1" noChangeShapeType="1" noCrop="1"/>
              </p:cNvPicPr>
              <p:nvPr/>
            </p:nvPicPr>
            <p:blipFill>
              <a:blip r:embed="rId6"/>
              <a:stretch>
                <a:fillRect/>
              </a:stretch>
            </p:blipFill>
            <p:spPr>
              <a:xfrm>
                <a:off x="5455290" y="3441377"/>
                <a:ext cx="2123031" cy="1785673"/>
              </a:xfrm>
              <a:prstGeom prst="rect">
                <a:avLst/>
              </a:prstGeom>
            </p:spPr>
          </p:pic>
        </mc:Fallback>
      </mc:AlternateContent>
      <p:pic>
        <p:nvPicPr>
          <p:cNvPr id="11" name="Graphique 10" descr="Curseur">
            <a:extLst>
              <a:ext uri="{FF2B5EF4-FFF2-40B4-BE49-F238E27FC236}">
                <a16:creationId xmlns:a16="http://schemas.microsoft.com/office/drawing/2014/main" id="{41C1F859-6534-014F-9374-424431C26D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2882" y="4227854"/>
            <a:ext cx="914400" cy="914400"/>
          </a:xfrm>
          <a:prstGeom prst="rect">
            <a:avLst/>
          </a:prstGeom>
        </p:spPr>
      </p:pic>
      <p:sp>
        <p:nvSpPr>
          <p:cNvPr id="13" name="ZoneTexte 12">
            <a:extLst>
              <a:ext uri="{FF2B5EF4-FFF2-40B4-BE49-F238E27FC236}">
                <a16:creationId xmlns:a16="http://schemas.microsoft.com/office/drawing/2014/main" id="{5FADA992-A7FA-304F-B086-85286958B4A0}"/>
              </a:ext>
            </a:extLst>
          </p:cNvPr>
          <p:cNvSpPr txBox="1"/>
          <p:nvPr/>
        </p:nvSpPr>
        <p:spPr>
          <a:xfrm>
            <a:off x="2902548" y="5401731"/>
            <a:ext cx="2123031" cy="369332"/>
          </a:xfrm>
          <a:prstGeom prst="rect">
            <a:avLst/>
          </a:prstGeom>
          <a:noFill/>
        </p:spPr>
        <p:txBody>
          <a:bodyPr wrap="square" rtlCol="0">
            <a:spAutoFit/>
          </a:bodyPr>
          <a:lstStyle/>
          <a:p>
            <a:r>
              <a:rPr lang="fr-FR" dirty="0"/>
              <a:t>Quizz 1 : Intro</a:t>
            </a:r>
          </a:p>
        </p:txBody>
      </p:sp>
      <p:sp>
        <p:nvSpPr>
          <p:cNvPr id="14" name="ZoneTexte 13">
            <a:extLst>
              <a:ext uri="{FF2B5EF4-FFF2-40B4-BE49-F238E27FC236}">
                <a16:creationId xmlns:a16="http://schemas.microsoft.com/office/drawing/2014/main" id="{C5F2EDF8-AD57-B64F-B48A-4A3EB5524533}"/>
              </a:ext>
            </a:extLst>
          </p:cNvPr>
          <p:cNvSpPr txBox="1"/>
          <p:nvPr/>
        </p:nvSpPr>
        <p:spPr>
          <a:xfrm>
            <a:off x="5455290" y="5401731"/>
            <a:ext cx="2123031" cy="369332"/>
          </a:xfrm>
          <a:prstGeom prst="rect">
            <a:avLst/>
          </a:prstGeom>
          <a:noFill/>
        </p:spPr>
        <p:txBody>
          <a:bodyPr wrap="square" rtlCol="0">
            <a:spAutoFit/>
          </a:bodyPr>
          <a:lstStyle/>
          <a:p>
            <a:r>
              <a:rPr lang="fr-FR" dirty="0"/>
              <a:t>Quizz 2 : Couche 1</a:t>
            </a:r>
          </a:p>
        </p:txBody>
      </p:sp>
      <mc:AlternateContent xmlns:mc="http://schemas.openxmlformats.org/markup-compatibility/2006">
        <mc:Choice xmlns:am3d="http://schemas.microsoft.com/office/drawing/2017/model3d" Requires="am3d">
          <p:graphicFrame>
            <p:nvGraphicFramePr>
              <p:cNvPr id="15" name="Modèle 3D 14" descr="Dossier avec contenu">
                <a:hlinkClick r:id="rId10"/>
                <a:extLst>
                  <a:ext uri="{FF2B5EF4-FFF2-40B4-BE49-F238E27FC236}">
                    <a16:creationId xmlns:a16="http://schemas.microsoft.com/office/drawing/2014/main" id="{C858F581-1D55-1746-A7A7-313A5ED994EB}"/>
                  </a:ext>
                </a:extLst>
              </p:cNvPr>
              <p:cNvGraphicFramePr>
                <a:graphicFrameLocks noChangeAspect="1"/>
              </p:cNvGraphicFramePr>
              <p:nvPr>
                <p:extLst>
                  <p:ext uri="{D42A27DB-BD31-4B8C-83A1-F6EECF244321}">
                    <p14:modId xmlns:p14="http://schemas.microsoft.com/office/powerpoint/2010/main" val="49146136"/>
                  </p:ext>
                </p:extLst>
              </p:nvPr>
            </p:nvGraphicFramePr>
            <p:xfrm>
              <a:off x="8082117" y="3397370"/>
              <a:ext cx="2123031" cy="1785673"/>
            </p:xfrm>
            <a:graphic>
              <a:graphicData uri="http://schemas.microsoft.com/office/drawing/2017/model3d">
                <am3d:model3d r:embed="rId5">
                  <am3d:spPr>
                    <a:xfrm>
                      <a:off x="0" y="0"/>
                      <a:ext cx="2123031" cy="17856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700000" ay="-1800000" az="-9600000"/>
                    <am3d:postTrans dx="0" dy="0" dz="0"/>
                  </am3d:trans>
                  <am3d:raster rName="Office3DRenderer" rVer="16.0.8326">
                    <am3d:blip r:embed="rId6"/>
                  </am3d:raster>
                  <am3d:objViewport viewportSz="2483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èle 3D 14" descr="Dossier avec contenu">
                <a:hlinkClick r:id="rId10"/>
                <a:extLst>
                  <a:ext uri="{FF2B5EF4-FFF2-40B4-BE49-F238E27FC236}">
                    <a16:creationId xmlns:a16="http://schemas.microsoft.com/office/drawing/2014/main" id="{C858F581-1D55-1746-A7A7-313A5ED994EB}"/>
                  </a:ext>
                </a:extLst>
              </p:cNvPr>
              <p:cNvPicPr>
                <a:picLocks noGrp="1" noRot="1" noChangeAspect="1" noMove="1" noResize="1" noEditPoints="1" noAdjustHandles="1" noChangeArrowheads="1" noChangeShapeType="1" noCrop="1"/>
              </p:cNvPicPr>
              <p:nvPr/>
            </p:nvPicPr>
            <p:blipFill>
              <a:blip r:embed="rId6"/>
              <a:stretch>
                <a:fillRect/>
              </a:stretch>
            </p:blipFill>
            <p:spPr>
              <a:xfrm>
                <a:off x="8082117" y="3397370"/>
                <a:ext cx="2123031" cy="1785673"/>
              </a:xfrm>
              <a:prstGeom prst="rect">
                <a:avLst/>
              </a:prstGeom>
            </p:spPr>
          </p:pic>
        </mc:Fallback>
      </mc:AlternateContent>
      <p:pic>
        <p:nvPicPr>
          <p:cNvPr id="16" name="Graphique 15" descr="Curseur">
            <a:extLst>
              <a:ext uri="{FF2B5EF4-FFF2-40B4-BE49-F238E27FC236}">
                <a16:creationId xmlns:a16="http://schemas.microsoft.com/office/drawing/2014/main" id="{1B7FCF28-DC74-9548-AB2D-12452179D7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9709" y="4183847"/>
            <a:ext cx="914400" cy="914400"/>
          </a:xfrm>
          <a:prstGeom prst="rect">
            <a:avLst/>
          </a:prstGeom>
        </p:spPr>
      </p:pic>
      <p:sp>
        <p:nvSpPr>
          <p:cNvPr id="19" name="ZoneTexte 18">
            <a:extLst>
              <a:ext uri="{FF2B5EF4-FFF2-40B4-BE49-F238E27FC236}">
                <a16:creationId xmlns:a16="http://schemas.microsoft.com/office/drawing/2014/main" id="{B3D13D7F-A86D-B043-A635-92E80F82B3A9}"/>
              </a:ext>
            </a:extLst>
          </p:cNvPr>
          <p:cNvSpPr txBox="1"/>
          <p:nvPr/>
        </p:nvSpPr>
        <p:spPr>
          <a:xfrm>
            <a:off x="8060194" y="5311846"/>
            <a:ext cx="2123031" cy="369332"/>
          </a:xfrm>
          <a:prstGeom prst="rect">
            <a:avLst/>
          </a:prstGeom>
          <a:noFill/>
        </p:spPr>
        <p:txBody>
          <a:bodyPr wrap="square" rtlCol="0">
            <a:spAutoFit/>
          </a:bodyPr>
          <a:lstStyle/>
          <a:p>
            <a:r>
              <a:rPr lang="fr-FR" dirty="0"/>
              <a:t>Quizz 3 : Couche 2</a:t>
            </a:r>
          </a:p>
        </p:txBody>
      </p:sp>
    </p:spTree>
    <p:extLst>
      <p:ext uri="{BB962C8B-B14F-4D97-AF65-F5344CB8AC3E}">
        <p14:creationId xmlns:p14="http://schemas.microsoft.com/office/powerpoint/2010/main" val="176751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Trame Ethernet : Couche LIAISON</a:t>
            </a:r>
          </a:p>
        </p:txBody>
      </p:sp>
      <p:pic>
        <p:nvPicPr>
          <p:cNvPr id="1026" name="Picture 2" descr="Cisco packet tracer - Networks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772" y="2693314"/>
            <a:ext cx="2219327" cy="17500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781300" y="4443356"/>
            <a:ext cx="7632700" cy="233910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2000" b="1" u="sng" strike="noStrike" kern="1200" cap="none" spc="0" normalizeH="0" baseline="0" noProof="0" dirty="0">
                <a:ln>
                  <a:noFill/>
                </a:ln>
                <a:solidFill>
                  <a:srgbClr val="000000"/>
                </a:solidFill>
                <a:effectLst/>
                <a:uLnTx/>
                <a:uFillTx/>
                <a:latin typeface="Gill Sans MT" panose="020B0502020104020203"/>
                <a:ea typeface="+mn-ea"/>
                <a:cs typeface="+mn-cs"/>
              </a:rPr>
              <a:t>Avec Cisco Packet Tracer :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1" dirty="0">
                <a:solidFill>
                  <a:srgbClr val="000000"/>
                </a:solidFill>
                <a:latin typeface="Gill Sans MT" panose="020B0502020104020203"/>
              </a:rPr>
              <a:t>Faire communiquer 2 machines (PC).</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1" i="1" u="none" strike="noStrike" kern="1200" cap="none" spc="0" normalizeH="0" baseline="0" noProof="0" dirty="0">
                <a:ln>
                  <a:noFill/>
                </a:ln>
                <a:solidFill>
                  <a:srgbClr val="000000"/>
                </a:solidFill>
                <a:effectLst/>
                <a:uLnTx/>
                <a:uFillTx/>
                <a:latin typeface="Gill Sans MT" panose="020B0502020104020203"/>
                <a:ea typeface="+mn-ea"/>
                <a:cs typeface="+mn-cs"/>
              </a:rPr>
              <a:t>Tester la noti</a:t>
            </a:r>
            <a:r>
              <a:rPr lang="fr-FR" b="1" i="1" dirty="0">
                <a:solidFill>
                  <a:srgbClr val="000000"/>
                </a:solidFill>
                <a:latin typeface="Gill Sans MT" panose="020B0502020104020203"/>
              </a:rPr>
              <a:t>on de sous-réseau.</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1" i="1" u="none" strike="noStrike" kern="1200" cap="none" spc="0" normalizeH="0" baseline="0" noProof="0" dirty="0">
                <a:ln>
                  <a:noFill/>
                </a:ln>
                <a:solidFill>
                  <a:srgbClr val="000000"/>
                </a:solidFill>
                <a:effectLst/>
                <a:uLnTx/>
                <a:uFillTx/>
                <a:latin typeface="Gill Sans MT" panose="020B0502020104020203"/>
                <a:ea typeface="+mn-ea"/>
                <a:cs typeface="+mn-cs"/>
              </a:rPr>
              <a:t>Installer un switch et faire communiquer des machines.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1" i="1" u="none" strike="noStrike" kern="1200" cap="none" spc="0" normalizeH="0" baseline="0" noProof="0" dirty="0">
                <a:ln>
                  <a:noFill/>
                </a:ln>
                <a:solidFill>
                  <a:srgbClr val="000000"/>
                </a:solidFill>
                <a:effectLst/>
                <a:uLnTx/>
                <a:uFillTx/>
                <a:latin typeface="Gill Sans MT" panose="020B0502020104020203"/>
                <a:ea typeface="+mn-ea"/>
                <a:cs typeface="+mn-cs"/>
              </a:rPr>
              <a:t>Configuration avec 2 switchs.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1" dirty="0">
                <a:solidFill>
                  <a:srgbClr val="000000"/>
                </a:solidFill>
                <a:latin typeface="Gill Sans MT" panose="020B0502020104020203"/>
              </a:rPr>
              <a:t>Afficher tables mac de chaque switch.</a:t>
            </a:r>
            <a:endParaRPr kumimoji="0" lang="fr-FR" sz="1800" b="1" i="1"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1" i="1" u="none" strike="noStrike" kern="1200" cap="none" spc="0" normalizeH="0" baseline="0" noProof="0" dirty="0">
                <a:ln>
                  <a:noFill/>
                </a:ln>
                <a:solidFill>
                  <a:srgbClr val="000000"/>
                </a:solidFill>
                <a:effectLst/>
                <a:uLnTx/>
                <a:uFillTx/>
                <a:latin typeface="Gill Sans MT" panose="020B0502020104020203"/>
                <a:ea typeface="+mn-ea"/>
                <a:cs typeface="+mn-cs"/>
              </a:rPr>
              <a:t>Mettre en place un VLAN avec 2 sous-réseaux locaux.</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1" dirty="0">
                <a:solidFill>
                  <a:srgbClr val="000000"/>
                </a:solidFill>
                <a:latin typeface="Gill Sans MT" panose="020B0502020104020203"/>
              </a:rPr>
              <a:t>TP sur les </a:t>
            </a:r>
            <a:r>
              <a:rPr lang="fr-FR" b="1" i="1" dirty="0" err="1">
                <a:solidFill>
                  <a:srgbClr val="000000"/>
                </a:solidFill>
                <a:latin typeface="Gill Sans MT" panose="020B0502020104020203"/>
              </a:rPr>
              <a:t>vlans</a:t>
            </a:r>
            <a:r>
              <a:rPr lang="fr-FR" b="1" i="1" dirty="0">
                <a:solidFill>
                  <a:srgbClr val="000000"/>
                </a:solidFill>
                <a:latin typeface="Gill Sans MT" panose="020B0502020104020203"/>
              </a:rPr>
              <a:t>.</a:t>
            </a:r>
            <a:endParaRPr kumimoji="0" lang="fr-FR" sz="1800" b="1" i="1"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 name="ZoneTexte 4">
            <a:extLst>
              <a:ext uri="{FF2B5EF4-FFF2-40B4-BE49-F238E27FC236}">
                <a16:creationId xmlns:a16="http://schemas.microsoft.com/office/drawing/2014/main" id="{7F24BD16-AE43-9D4C-A1F4-B513F98A625E}"/>
              </a:ext>
            </a:extLst>
          </p:cNvPr>
          <p:cNvSpPr txBox="1"/>
          <p:nvPr/>
        </p:nvSpPr>
        <p:spPr>
          <a:xfrm>
            <a:off x="4021136" y="2323982"/>
            <a:ext cx="40386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b="1" dirty="0">
                <a:solidFill>
                  <a:srgbClr val="002060"/>
                </a:solidFill>
                <a:latin typeface="Gill Sans MT" panose="020B0502020104020203"/>
              </a:rPr>
              <a:t>Un peu de pratique</a:t>
            </a:r>
            <a:r>
              <a:rPr kumimoji="0" lang="fr-FR" sz="1800" b="1" i="0" u="none" strike="noStrike" kern="1200" cap="none" spc="0" normalizeH="0" noProof="0" dirty="0">
                <a:ln>
                  <a:noFill/>
                </a:ln>
                <a:solidFill>
                  <a:srgbClr val="002060"/>
                </a:solidFill>
                <a:effectLst/>
                <a:uLnTx/>
                <a:uFillTx/>
                <a:latin typeface="Gill Sans MT" panose="020B0502020104020203"/>
                <a:ea typeface="+mn-ea"/>
                <a:cs typeface="+mn-cs"/>
              </a:rPr>
              <a:t> </a:t>
            </a: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 </a:t>
            </a:r>
          </a:p>
        </p:txBody>
      </p:sp>
    </p:spTree>
    <p:extLst>
      <p:ext uri="{BB962C8B-B14F-4D97-AF65-F5344CB8AC3E}">
        <p14:creationId xmlns:p14="http://schemas.microsoft.com/office/powerpoint/2010/main" val="12447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p:txBody>
          <a:bodyPr/>
          <a:lstStyle/>
          <a:p>
            <a:r>
              <a:rPr lang="fr-FR" dirty="0"/>
              <a:t>6 - ENTÊTE IP</a:t>
            </a:r>
          </a:p>
        </p:txBody>
      </p:sp>
    </p:spTree>
    <p:extLst>
      <p:ext uri="{BB962C8B-B14F-4D97-AF65-F5344CB8AC3E}">
        <p14:creationId xmlns:p14="http://schemas.microsoft.com/office/powerpoint/2010/main" val="141900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rôle de la couche 3</a:t>
            </a:r>
          </a:p>
        </p:txBody>
      </p:sp>
      <p:sp>
        <p:nvSpPr>
          <p:cNvPr id="3" name="Espace réservé du contenu 2"/>
          <p:cNvSpPr>
            <a:spLocks noGrp="1"/>
          </p:cNvSpPr>
          <p:nvPr>
            <p:ph idx="1"/>
          </p:nvPr>
        </p:nvSpPr>
        <p:spPr>
          <a:xfrm>
            <a:off x="2231135" y="2638044"/>
            <a:ext cx="8298319" cy="3470656"/>
          </a:xfrm>
        </p:spPr>
        <p:txBody>
          <a:bodyPr>
            <a:normAutofit fontScale="92500" lnSpcReduction="10000"/>
          </a:bodyPr>
          <a:lstStyle/>
          <a:p>
            <a:r>
              <a:rPr lang="fr-FR" sz="2400" b="1" dirty="0"/>
              <a:t>L’entête IP se trouve dans la couche de niveau 3 (couche réseau).</a:t>
            </a:r>
          </a:p>
          <a:p>
            <a:pPr marL="0" indent="0">
              <a:buNone/>
            </a:pPr>
            <a:endParaRPr lang="fr-FR" sz="2400" b="1" dirty="0"/>
          </a:p>
          <a:p>
            <a:r>
              <a:rPr lang="fr-FR" sz="2400" b="1" dirty="0"/>
              <a:t>Transport de bout en bout</a:t>
            </a:r>
          </a:p>
          <a:p>
            <a:pPr lvl="1"/>
            <a:r>
              <a:rPr lang="fr-FR" sz="1800" i="1" dirty="0">
                <a:solidFill>
                  <a:srgbClr val="002060"/>
                </a:solidFill>
              </a:rPr>
              <a:t>En dehors du réseau local.</a:t>
            </a:r>
          </a:p>
          <a:p>
            <a:pPr lvl="1"/>
            <a:r>
              <a:rPr lang="fr-FR" sz="1800" i="1" dirty="0">
                <a:solidFill>
                  <a:srgbClr val="002060"/>
                </a:solidFill>
              </a:rPr>
              <a:t>Adressage des terminaux.</a:t>
            </a:r>
          </a:p>
          <a:p>
            <a:pPr lvl="1"/>
            <a:r>
              <a:rPr lang="fr-FR" sz="1800" i="1" dirty="0">
                <a:solidFill>
                  <a:srgbClr val="002060"/>
                </a:solidFill>
              </a:rPr>
              <a:t>Encapsulation des données : intégration des données avec des entêtes de niveau 2 et 3.</a:t>
            </a:r>
          </a:p>
          <a:p>
            <a:pPr lvl="1"/>
            <a:r>
              <a:rPr lang="fr-FR" sz="1800" i="1" dirty="0">
                <a:solidFill>
                  <a:srgbClr val="002060"/>
                </a:solidFill>
              </a:rPr>
              <a:t>Routage avec les adresses IP ( sources et destinations).</a:t>
            </a:r>
          </a:p>
          <a:p>
            <a:pPr lvl="1"/>
            <a:r>
              <a:rPr lang="fr-FR" sz="1800" i="1" dirty="0">
                <a:solidFill>
                  <a:srgbClr val="002060"/>
                </a:solidFill>
              </a:rPr>
              <a:t>Desencapsulation des données.</a:t>
            </a:r>
          </a:p>
        </p:txBody>
      </p:sp>
    </p:spTree>
    <p:extLst>
      <p:ext uri="{BB962C8B-B14F-4D97-AF65-F5344CB8AC3E}">
        <p14:creationId xmlns:p14="http://schemas.microsoft.com/office/powerpoint/2010/main" val="3061480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L’adresse IP</a:t>
            </a:r>
          </a:p>
        </p:txBody>
      </p:sp>
      <p:sp>
        <p:nvSpPr>
          <p:cNvPr id="3" name="Espace réservé du contenu 2"/>
          <p:cNvSpPr>
            <a:spLocks noGrp="1"/>
          </p:cNvSpPr>
          <p:nvPr>
            <p:ph idx="1"/>
          </p:nvPr>
        </p:nvSpPr>
        <p:spPr>
          <a:xfrm>
            <a:off x="1988404" y="2651526"/>
            <a:ext cx="8215191" cy="3185855"/>
          </a:xfrm>
        </p:spPr>
        <p:txBody>
          <a:bodyPr/>
          <a:lstStyle/>
          <a:p>
            <a:pPr lvl="0">
              <a:buSzPts val="3000"/>
            </a:pPr>
            <a:r>
              <a:rPr lang="fr-FR" dirty="0"/>
              <a:t>Pour communiquer sur un réseau, il faut attribué un adresse IP a notre carte réseau.</a:t>
            </a:r>
          </a:p>
          <a:p>
            <a:pPr marL="0" lvl="0" indent="0">
              <a:buSzPts val="3000"/>
              <a:buNone/>
            </a:pPr>
            <a:endParaRPr lang="fr-FR" sz="1200" dirty="0"/>
          </a:p>
          <a:p>
            <a:pPr lvl="0">
              <a:buSzPts val="3000"/>
            </a:pPr>
            <a:r>
              <a:rPr lang="fr-FR" dirty="0"/>
              <a:t>Elle est attribué soit:</a:t>
            </a:r>
          </a:p>
          <a:p>
            <a:pPr marL="685800" lvl="3">
              <a:buSzPts val="2500"/>
            </a:pPr>
            <a:r>
              <a:rPr lang="fr-FR" sz="1800" b="1" dirty="0">
                <a:solidFill>
                  <a:srgbClr val="002060"/>
                </a:solidFill>
              </a:rPr>
              <a:t>En statique, </a:t>
            </a:r>
            <a:r>
              <a:rPr lang="fr-FR" sz="1800" dirty="0"/>
              <a:t>généralement au serveur pour les retrouver facilement sur le réseau. Elle est configurée manuellement a l’installation de la machine.</a:t>
            </a:r>
          </a:p>
          <a:p>
            <a:pPr marL="685800" lvl="3">
              <a:buSzPts val="2500"/>
            </a:pPr>
            <a:r>
              <a:rPr lang="fr-FR" sz="1800" b="1" dirty="0">
                <a:solidFill>
                  <a:srgbClr val="002060"/>
                </a:solidFill>
              </a:rPr>
              <a:t>En dynamique, </a:t>
            </a:r>
            <a:r>
              <a:rPr lang="fr-FR" sz="1800" dirty="0"/>
              <a:t>via un serveur DHCP pour une multitude de clients .C’est une adresse ayant une date d’expiration lier a une adresse MAC.</a:t>
            </a:r>
          </a:p>
          <a:p>
            <a:endParaRPr lang="fr-FR" dirty="0"/>
          </a:p>
        </p:txBody>
      </p:sp>
      <p:pic>
        <p:nvPicPr>
          <p:cNvPr id="4" name="Image 3"/>
          <p:cNvPicPr>
            <a:picLocks noChangeAspect="1"/>
          </p:cNvPicPr>
          <p:nvPr/>
        </p:nvPicPr>
        <p:blipFill>
          <a:blip r:embed="rId2"/>
          <a:stretch>
            <a:fillRect/>
          </a:stretch>
        </p:blipFill>
        <p:spPr>
          <a:xfrm>
            <a:off x="8869219" y="5046806"/>
            <a:ext cx="2895600" cy="15811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9947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672" y="451973"/>
            <a:ext cx="4486656" cy="1141497"/>
          </a:xfrm>
        </p:spPr>
        <p:txBody>
          <a:bodyPr/>
          <a:lstStyle/>
          <a:p>
            <a:r>
              <a:rPr lang="fr-FR" dirty="0"/>
              <a:t>ADRESSE IP</a:t>
            </a:r>
          </a:p>
        </p:txBody>
      </p:sp>
      <p:sp>
        <p:nvSpPr>
          <p:cNvPr id="6" name="Espace réservé du contenu 2"/>
          <p:cNvSpPr>
            <a:spLocks noGrp="1"/>
          </p:cNvSpPr>
          <p:nvPr>
            <p:ph idx="1"/>
          </p:nvPr>
        </p:nvSpPr>
        <p:spPr>
          <a:xfrm>
            <a:off x="6454382" y="1476143"/>
            <a:ext cx="5608309" cy="5044730"/>
          </a:xfrm>
        </p:spPr>
        <p:txBody>
          <a:bodyPr>
            <a:normAutofit/>
          </a:bodyPr>
          <a:lstStyle/>
          <a:p>
            <a:r>
              <a:rPr lang="fr-FR" dirty="0"/>
              <a:t>IP :  Internet Protocole.</a:t>
            </a:r>
          </a:p>
          <a:p>
            <a:r>
              <a:rPr lang="fr-FR" dirty="0"/>
              <a:t>Adresse Logique</a:t>
            </a:r>
          </a:p>
          <a:p>
            <a:r>
              <a:rPr lang="fr-FR" dirty="0"/>
              <a:t>Il existe 2 types d’adresse IP : Ipv4 et Ipv6</a:t>
            </a:r>
          </a:p>
          <a:p>
            <a:r>
              <a:rPr lang="fr-FR" b="1" i="1" dirty="0">
                <a:solidFill>
                  <a:srgbClr val="002060"/>
                </a:solidFill>
              </a:rPr>
              <a:t>Ipv4 =&gt; 32 bits soit 4 octets : </a:t>
            </a:r>
          </a:p>
          <a:p>
            <a:pPr lvl="2"/>
            <a:r>
              <a:rPr lang="fr-FR" i="1" dirty="0">
                <a:solidFill>
                  <a:srgbClr val="002060"/>
                </a:solidFill>
              </a:rPr>
              <a:t>Exemple : 192.168.1.3.</a:t>
            </a:r>
          </a:p>
          <a:p>
            <a:pPr lvl="2"/>
            <a:r>
              <a:rPr lang="fr-FR" i="1" dirty="0">
                <a:solidFill>
                  <a:srgbClr val="002060"/>
                </a:solidFill>
              </a:rPr>
              <a:t>4 parties codée chacune sur 8 bits.</a:t>
            </a:r>
          </a:p>
          <a:p>
            <a:r>
              <a:rPr lang="fr-FR" b="1" i="1" dirty="0">
                <a:solidFill>
                  <a:srgbClr val="002060"/>
                </a:solidFill>
              </a:rPr>
              <a:t>Ipv6 =&gt; 128 bits soit 8 octets : </a:t>
            </a:r>
          </a:p>
          <a:p>
            <a:pPr lvl="2"/>
            <a:r>
              <a:rPr lang="fr-FR" i="1" dirty="0">
                <a:solidFill>
                  <a:srgbClr val="002060"/>
                </a:solidFill>
              </a:rPr>
              <a:t>Exemple : 2001:861:34c4:c970:798f:ade8:50ae:9b75</a:t>
            </a:r>
          </a:p>
          <a:p>
            <a:pPr lvl="2"/>
            <a:r>
              <a:rPr lang="fr-FR" i="1" dirty="0">
                <a:solidFill>
                  <a:srgbClr val="002060"/>
                </a:solidFill>
              </a:rPr>
              <a:t>8 parties codée chacune 16.</a:t>
            </a:r>
            <a:endParaRPr lang="fr-FR" dirty="0"/>
          </a:p>
          <a:p>
            <a:r>
              <a:rPr lang="fr-FR" dirty="0"/>
              <a:t>Accessible sur pc en tapant : </a:t>
            </a:r>
          </a:p>
          <a:p>
            <a:pPr lvl="2"/>
            <a:r>
              <a:rPr lang="fr-FR" dirty="0"/>
              <a:t>Sur Windows =&gt; </a:t>
            </a:r>
            <a:r>
              <a:rPr lang="fr-FR" b="1" i="1" dirty="0" err="1">
                <a:solidFill>
                  <a:srgbClr val="002060"/>
                </a:solidFill>
              </a:rPr>
              <a:t>Ipconfig</a:t>
            </a:r>
            <a:r>
              <a:rPr lang="fr-FR" b="1" i="1" dirty="0">
                <a:solidFill>
                  <a:srgbClr val="002060"/>
                </a:solidFill>
              </a:rPr>
              <a:t> /all</a:t>
            </a:r>
          </a:p>
          <a:p>
            <a:pPr lvl="2"/>
            <a:r>
              <a:rPr lang="fr-FR" dirty="0"/>
              <a:t>Sous Linux =&gt; </a:t>
            </a:r>
            <a:r>
              <a:rPr lang="fr-FR" b="1" dirty="0" err="1">
                <a:solidFill>
                  <a:srgbClr val="002060"/>
                </a:solidFill>
              </a:rPr>
              <a:t>ifconfig</a:t>
            </a:r>
            <a:endParaRPr lang="fr-FR" b="1" dirty="0">
              <a:solidFill>
                <a:srgbClr val="002060"/>
              </a:solidFill>
            </a:endParaRPr>
          </a:p>
        </p:txBody>
      </p:sp>
      <p:pic>
        <p:nvPicPr>
          <p:cNvPr id="7" name="Image 6"/>
          <p:cNvPicPr>
            <a:picLocks noChangeAspect="1"/>
          </p:cNvPicPr>
          <p:nvPr/>
        </p:nvPicPr>
        <p:blipFill>
          <a:blip r:embed="rId2"/>
          <a:stretch>
            <a:fillRect/>
          </a:stretch>
        </p:blipFill>
        <p:spPr>
          <a:xfrm>
            <a:off x="1275727" y="4998984"/>
            <a:ext cx="3342455" cy="1671228"/>
          </a:xfrm>
          <a:prstGeom prst="rect">
            <a:avLst/>
          </a:prstGeom>
        </p:spPr>
      </p:pic>
      <p:pic>
        <p:nvPicPr>
          <p:cNvPr id="8" name="Image 7"/>
          <p:cNvPicPr>
            <a:picLocks noChangeAspect="1"/>
          </p:cNvPicPr>
          <p:nvPr/>
        </p:nvPicPr>
        <p:blipFill>
          <a:blip r:embed="rId3"/>
          <a:stretch>
            <a:fillRect/>
          </a:stretch>
        </p:blipFill>
        <p:spPr>
          <a:xfrm>
            <a:off x="254733" y="1764145"/>
            <a:ext cx="5715844" cy="3064164"/>
          </a:xfrm>
          <a:prstGeom prst="rect">
            <a:avLst/>
          </a:prstGeom>
        </p:spPr>
      </p:pic>
      <p:sp>
        <p:nvSpPr>
          <p:cNvPr id="9" name="Flèche gauche 8"/>
          <p:cNvSpPr/>
          <p:nvPr/>
        </p:nvSpPr>
        <p:spPr>
          <a:xfrm>
            <a:off x="4110188" y="3038767"/>
            <a:ext cx="508000" cy="17433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gauche 9"/>
          <p:cNvSpPr/>
          <p:nvPr/>
        </p:nvSpPr>
        <p:spPr>
          <a:xfrm rot="19165029">
            <a:off x="4927053" y="2433785"/>
            <a:ext cx="508000" cy="17433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5366013" y="2078179"/>
            <a:ext cx="539912" cy="307777"/>
          </a:xfrm>
          <a:prstGeom prst="rect">
            <a:avLst/>
          </a:prstGeom>
          <a:noFill/>
        </p:spPr>
        <p:txBody>
          <a:bodyPr wrap="square" rtlCol="0">
            <a:spAutoFit/>
          </a:bodyPr>
          <a:lstStyle/>
          <a:p>
            <a:r>
              <a:rPr lang="fr-FR" sz="1400" dirty="0">
                <a:solidFill>
                  <a:schemeClr val="bg1"/>
                </a:solidFill>
              </a:rPr>
              <a:t>Ipv6</a:t>
            </a:r>
          </a:p>
        </p:txBody>
      </p:sp>
      <p:sp>
        <p:nvSpPr>
          <p:cNvPr id="12" name="ZoneTexte 11"/>
          <p:cNvSpPr txBox="1"/>
          <p:nvPr/>
        </p:nvSpPr>
        <p:spPr>
          <a:xfrm>
            <a:off x="4641141" y="2969984"/>
            <a:ext cx="539912" cy="307777"/>
          </a:xfrm>
          <a:prstGeom prst="rect">
            <a:avLst/>
          </a:prstGeom>
          <a:noFill/>
        </p:spPr>
        <p:txBody>
          <a:bodyPr wrap="square" rtlCol="0">
            <a:spAutoFit/>
          </a:bodyPr>
          <a:lstStyle/>
          <a:p>
            <a:r>
              <a:rPr lang="fr-FR" sz="1400" dirty="0">
                <a:solidFill>
                  <a:schemeClr val="bg1"/>
                </a:solidFill>
              </a:rPr>
              <a:t>Ipv4</a:t>
            </a:r>
          </a:p>
        </p:txBody>
      </p:sp>
      <p:sp>
        <p:nvSpPr>
          <p:cNvPr id="13" name="ZoneTexte 12"/>
          <p:cNvSpPr txBox="1"/>
          <p:nvPr/>
        </p:nvSpPr>
        <p:spPr>
          <a:xfrm>
            <a:off x="7361382" y="350982"/>
            <a:ext cx="3953163" cy="369332"/>
          </a:xfrm>
          <a:prstGeom prst="rect">
            <a:avLst/>
          </a:prstGeom>
          <a:noFill/>
        </p:spPr>
        <p:txBody>
          <a:bodyPr wrap="square" rtlCol="0">
            <a:spAutoFit/>
          </a:bodyPr>
          <a:lstStyle/>
          <a:p>
            <a:pPr algn="ctr"/>
            <a:r>
              <a:rPr lang="fr-FR" dirty="0"/>
              <a:t>ADRESSE IP </a:t>
            </a:r>
          </a:p>
        </p:txBody>
      </p:sp>
    </p:spTree>
    <p:extLst>
      <p:ext uri="{BB962C8B-B14F-4D97-AF65-F5344CB8AC3E}">
        <p14:creationId xmlns:p14="http://schemas.microsoft.com/office/powerpoint/2010/main" val="1481149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69327" y="498155"/>
            <a:ext cx="4486656" cy="1141497"/>
          </a:xfrm>
        </p:spPr>
        <p:txBody>
          <a:bodyPr/>
          <a:lstStyle/>
          <a:p>
            <a:r>
              <a:rPr lang="fr-FR" dirty="0"/>
              <a:t>Conversion IPV4 en binaire</a:t>
            </a:r>
          </a:p>
        </p:txBody>
      </p:sp>
      <p:sp>
        <p:nvSpPr>
          <p:cNvPr id="4" name="Espace réservé du contenu 3"/>
          <p:cNvSpPr>
            <a:spLocks noGrp="1"/>
          </p:cNvSpPr>
          <p:nvPr>
            <p:ph idx="1"/>
          </p:nvPr>
        </p:nvSpPr>
        <p:spPr>
          <a:xfrm>
            <a:off x="6188365" y="804672"/>
            <a:ext cx="5892800" cy="5248656"/>
          </a:xfrm>
        </p:spPr>
        <p:txBody>
          <a:bodyPr/>
          <a:lstStyle/>
          <a:p>
            <a:r>
              <a:rPr lang="fr-FR" dirty="0"/>
              <a:t>Chaque partie d’une adresse Ipv4 peut avoir une valeur comprise entre 0 et 255 (</a:t>
            </a:r>
            <a:r>
              <a:rPr lang="fr-FR" b="1" dirty="0">
                <a:solidFill>
                  <a:srgbClr val="002060"/>
                </a:solidFill>
              </a:rPr>
              <a:t>soit 2</a:t>
            </a:r>
            <a:r>
              <a:rPr lang="fr-FR" b="1" baseline="30000" dirty="0">
                <a:solidFill>
                  <a:srgbClr val="002060"/>
                </a:solidFill>
              </a:rPr>
              <a:t>8</a:t>
            </a:r>
            <a:r>
              <a:rPr lang="fr-FR" b="1" dirty="0">
                <a:solidFill>
                  <a:srgbClr val="002060"/>
                </a:solidFill>
              </a:rPr>
              <a:t> de possibilité =&gt; 256</a:t>
            </a:r>
            <a:r>
              <a:rPr lang="fr-FR" dirty="0"/>
              <a:t>).</a:t>
            </a:r>
          </a:p>
          <a:p>
            <a:r>
              <a:rPr lang="fr-FR" dirty="0"/>
              <a:t>On peut vouloir convertir une adresse IP en binaire.</a:t>
            </a:r>
          </a:p>
          <a:p>
            <a:r>
              <a:rPr lang="fr-FR" dirty="0"/>
              <a:t>La méthode préconisée  est la méthode par soustraction :</a:t>
            </a:r>
          </a:p>
          <a:p>
            <a:pPr lvl="1"/>
            <a:r>
              <a:rPr lang="fr-FR" dirty="0"/>
              <a:t>Exemple avec </a:t>
            </a:r>
            <a:r>
              <a:rPr lang="fr-FR" b="1" dirty="0"/>
              <a:t>229 = 1110 0101</a:t>
            </a:r>
          </a:p>
          <a:p>
            <a:pPr lvl="2"/>
            <a:r>
              <a:rPr lang="fr-FR" b="1" dirty="0"/>
              <a:t>229</a:t>
            </a:r>
            <a:r>
              <a:rPr lang="fr-FR" dirty="0"/>
              <a:t> &gt; 128 =&gt; </a:t>
            </a:r>
            <a:r>
              <a:rPr lang="fr-FR" dirty="0">
                <a:solidFill>
                  <a:srgbClr val="FF0000"/>
                </a:solidFill>
              </a:rPr>
              <a:t>1</a:t>
            </a:r>
            <a:r>
              <a:rPr lang="fr-FR" dirty="0"/>
              <a:t> ;  229 -128 = </a:t>
            </a:r>
            <a:r>
              <a:rPr lang="fr-FR" b="1" dirty="0"/>
              <a:t>101</a:t>
            </a:r>
          </a:p>
          <a:p>
            <a:pPr lvl="2"/>
            <a:r>
              <a:rPr lang="fr-FR" b="1" dirty="0"/>
              <a:t>101</a:t>
            </a:r>
            <a:r>
              <a:rPr lang="fr-FR" dirty="0"/>
              <a:t> &gt; 64 =&gt; </a:t>
            </a:r>
            <a:r>
              <a:rPr lang="fr-FR" dirty="0">
                <a:solidFill>
                  <a:srgbClr val="FF0000"/>
                </a:solidFill>
              </a:rPr>
              <a:t>1</a:t>
            </a:r>
            <a:r>
              <a:rPr lang="fr-FR" dirty="0"/>
              <a:t> ;  101 – 64  = </a:t>
            </a:r>
            <a:r>
              <a:rPr lang="fr-FR" b="1" dirty="0"/>
              <a:t>37</a:t>
            </a:r>
          </a:p>
          <a:p>
            <a:pPr lvl="2"/>
            <a:r>
              <a:rPr lang="fr-FR" b="1" dirty="0"/>
              <a:t>37</a:t>
            </a:r>
            <a:r>
              <a:rPr lang="fr-FR" dirty="0"/>
              <a:t> &gt; 32 =&gt; </a:t>
            </a:r>
            <a:r>
              <a:rPr lang="fr-FR" dirty="0">
                <a:solidFill>
                  <a:srgbClr val="FF0000"/>
                </a:solidFill>
              </a:rPr>
              <a:t>1</a:t>
            </a:r>
            <a:r>
              <a:rPr lang="fr-FR" dirty="0"/>
              <a:t>;  37 – 32 = </a:t>
            </a:r>
            <a:r>
              <a:rPr lang="fr-FR" b="1" dirty="0"/>
              <a:t>5</a:t>
            </a:r>
          </a:p>
          <a:p>
            <a:pPr lvl="2"/>
            <a:r>
              <a:rPr lang="fr-FR" b="1" dirty="0"/>
              <a:t>5</a:t>
            </a:r>
            <a:r>
              <a:rPr lang="fr-FR" dirty="0"/>
              <a:t> &lt; 8 =&gt; </a:t>
            </a:r>
            <a:r>
              <a:rPr lang="fr-FR" dirty="0">
                <a:solidFill>
                  <a:srgbClr val="FF0000"/>
                </a:solidFill>
              </a:rPr>
              <a:t>0</a:t>
            </a:r>
            <a:r>
              <a:rPr lang="fr-FR" dirty="0"/>
              <a:t>; </a:t>
            </a:r>
          </a:p>
          <a:p>
            <a:pPr lvl="2"/>
            <a:r>
              <a:rPr lang="fr-FR" b="1" dirty="0"/>
              <a:t>5</a:t>
            </a:r>
            <a:r>
              <a:rPr lang="fr-FR" dirty="0"/>
              <a:t> &gt; 4 =&gt; </a:t>
            </a:r>
            <a:r>
              <a:rPr lang="fr-FR" dirty="0">
                <a:solidFill>
                  <a:srgbClr val="FF0000"/>
                </a:solidFill>
              </a:rPr>
              <a:t>1</a:t>
            </a:r>
            <a:r>
              <a:rPr lang="fr-FR" dirty="0"/>
              <a:t>;  5 – 4 = </a:t>
            </a:r>
            <a:r>
              <a:rPr lang="fr-FR" b="1" dirty="0"/>
              <a:t>1</a:t>
            </a:r>
          </a:p>
          <a:p>
            <a:pPr lvl="2"/>
            <a:r>
              <a:rPr lang="fr-FR" b="1" dirty="0"/>
              <a:t>1</a:t>
            </a:r>
            <a:r>
              <a:rPr lang="fr-FR" dirty="0"/>
              <a:t> &lt; 2 =&gt; </a:t>
            </a:r>
            <a:r>
              <a:rPr lang="fr-FR" dirty="0">
                <a:solidFill>
                  <a:srgbClr val="FF0000"/>
                </a:solidFill>
              </a:rPr>
              <a:t>0</a:t>
            </a:r>
            <a:r>
              <a:rPr lang="fr-FR" dirty="0"/>
              <a:t>; </a:t>
            </a:r>
          </a:p>
          <a:p>
            <a:pPr lvl="2"/>
            <a:r>
              <a:rPr lang="fr-FR" b="1" dirty="0"/>
              <a:t>1</a:t>
            </a:r>
            <a:r>
              <a:rPr lang="fr-FR" dirty="0"/>
              <a:t> = 1 =&gt; </a:t>
            </a:r>
            <a:r>
              <a:rPr lang="fr-FR" dirty="0">
                <a:solidFill>
                  <a:srgbClr val="FF0000"/>
                </a:solidFill>
              </a:rPr>
              <a:t>1;</a:t>
            </a:r>
          </a:p>
          <a:p>
            <a:pPr lvl="2"/>
            <a:endParaRPr lang="fr-FR" dirty="0"/>
          </a:p>
          <a:p>
            <a:pPr lvl="1"/>
            <a:endParaRPr lang="fr-FR" dirty="0"/>
          </a:p>
          <a:p>
            <a:pPr lvl="3"/>
            <a:endParaRPr lang="fr-FR" dirty="0"/>
          </a:p>
        </p:txBody>
      </p:sp>
      <p:pic>
        <p:nvPicPr>
          <p:cNvPr id="6" name="Google Shape;312;p10"/>
          <p:cNvPicPr preferRelativeResize="0"/>
          <p:nvPr/>
        </p:nvPicPr>
        <p:blipFill rotWithShape="1">
          <a:blip r:embed="rId2">
            <a:alphaModFix/>
          </a:blip>
          <a:srcRect/>
          <a:stretch/>
        </p:blipFill>
        <p:spPr>
          <a:xfrm>
            <a:off x="670629" y="3429000"/>
            <a:ext cx="4884051" cy="3064972"/>
          </a:xfrm>
          <a:prstGeom prst="rect">
            <a:avLst/>
          </a:prstGeom>
          <a:noFill/>
          <a:ln>
            <a:noFill/>
          </a:ln>
        </p:spPr>
      </p:pic>
      <p:sp>
        <p:nvSpPr>
          <p:cNvPr id="7" name="ZoneTexte 6"/>
          <p:cNvSpPr txBox="1"/>
          <p:nvPr/>
        </p:nvSpPr>
        <p:spPr>
          <a:xfrm>
            <a:off x="1505527" y="2152073"/>
            <a:ext cx="3528291" cy="369332"/>
          </a:xfrm>
          <a:prstGeom prst="rect">
            <a:avLst/>
          </a:prstGeom>
          <a:noFill/>
        </p:spPr>
        <p:txBody>
          <a:bodyPr wrap="square" rtlCol="0">
            <a:spAutoFit/>
          </a:bodyPr>
          <a:lstStyle/>
          <a:p>
            <a:pPr algn="ctr"/>
            <a:r>
              <a:rPr lang="fr-FR" dirty="0">
                <a:solidFill>
                  <a:srgbClr val="002060"/>
                </a:solidFill>
              </a:rPr>
              <a:t>Méthode par soustraction</a:t>
            </a:r>
          </a:p>
        </p:txBody>
      </p:sp>
      <p:sp>
        <p:nvSpPr>
          <p:cNvPr id="8" name="ZoneTexte 7"/>
          <p:cNvSpPr txBox="1"/>
          <p:nvPr/>
        </p:nvSpPr>
        <p:spPr>
          <a:xfrm>
            <a:off x="1403927" y="2844800"/>
            <a:ext cx="3528291" cy="369332"/>
          </a:xfrm>
          <a:prstGeom prst="rect">
            <a:avLst/>
          </a:prstGeom>
          <a:noFill/>
        </p:spPr>
        <p:txBody>
          <a:bodyPr wrap="square" rtlCol="0" anchor="ctr">
            <a:spAutoFit/>
          </a:bodyPr>
          <a:lstStyle/>
          <a:p>
            <a:pPr algn="ctr"/>
            <a:r>
              <a:rPr lang="fr-FR" b="1" dirty="0"/>
              <a:t>Exemple </a:t>
            </a:r>
            <a:r>
              <a:rPr lang="fr-FR" b="1" i="1" dirty="0"/>
              <a:t>pour</a:t>
            </a:r>
            <a:r>
              <a:rPr lang="fr-FR" b="1" dirty="0"/>
              <a:t> 120 bits</a:t>
            </a:r>
          </a:p>
        </p:txBody>
      </p:sp>
      <p:pic>
        <p:nvPicPr>
          <p:cNvPr id="9" name="Image 8"/>
          <p:cNvPicPr>
            <a:picLocks noChangeAspect="1"/>
          </p:cNvPicPr>
          <p:nvPr/>
        </p:nvPicPr>
        <p:blipFill>
          <a:blip r:embed="rId3"/>
          <a:stretch>
            <a:fillRect/>
          </a:stretch>
        </p:blipFill>
        <p:spPr>
          <a:xfrm>
            <a:off x="8279409" y="5246197"/>
            <a:ext cx="2876550" cy="1247775"/>
          </a:xfrm>
          <a:prstGeom prst="rect">
            <a:avLst/>
          </a:prstGeom>
        </p:spPr>
      </p:pic>
      <p:sp>
        <p:nvSpPr>
          <p:cNvPr id="10" name="ZoneTexte 9"/>
          <p:cNvSpPr txBox="1"/>
          <p:nvPr/>
        </p:nvSpPr>
        <p:spPr>
          <a:xfrm>
            <a:off x="7361382" y="350982"/>
            <a:ext cx="3953163" cy="369332"/>
          </a:xfrm>
          <a:prstGeom prst="rect">
            <a:avLst/>
          </a:prstGeom>
          <a:noFill/>
        </p:spPr>
        <p:txBody>
          <a:bodyPr wrap="square" rtlCol="0">
            <a:spAutoFit/>
          </a:bodyPr>
          <a:lstStyle/>
          <a:p>
            <a:pPr algn="ctr"/>
            <a:r>
              <a:rPr lang="fr-FR" dirty="0"/>
              <a:t>Méthode soustraction</a:t>
            </a:r>
          </a:p>
        </p:txBody>
      </p:sp>
    </p:spTree>
    <p:extLst>
      <p:ext uri="{BB962C8B-B14F-4D97-AF65-F5344CB8AC3E}">
        <p14:creationId xmlns:p14="http://schemas.microsoft.com/office/powerpoint/2010/main" val="199538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p:txBody>
          <a:bodyPr/>
          <a:lstStyle/>
          <a:p>
            <a:r>
              <a:rPr lang="fr-FR" dirty="0"/>
              <a:t>5 - Trame Ethernet</a:t>
            </a:r>
          </a:p>
        </p:txBody>
      </p:sp>
      <p:sp>
        <p:nvSpPr>
          <p:cNvPr id="5" name="Sous-titre 4">
            <a:extLst>
              <a:ext uri="{FF2B5EF4-FFF2-40B4-BE49-F238E27FC236}">
                <a16:creationId xmlns:a16="http://schemas.microsoft.com/office/drawing/2014/main" id="{9284CAD7-6E8D-7441-AEBE-C118F9B0126C}"/>
              </a:ext>
            </a:extLst>
          </p:cNvPr>
          <p:cNvSpPr>
            <a:spLocks noGrp="1"/>
          </p:cNvSpPr>
          <p:nvPr>
            <p:ph type="subTitle" idx="1"/>
          </p:nvPr>
        </p:nvSpPr>
        <p:spPr/>
        <p:txBody>
          <a:bodyPr/>
          <a:lstStyle/>
          <a:p>
            <a:r>
              <a:rPr lang="fr-FR" dirty="0"/>
              <a:t>Rappels Hexadécimal – Trame Ethernet niveau 1 et 2 – Entête IP – Entête TCP – Entête ICMP – Démonstration Wireshark</a:t>
            </a:r>
          </a:p>
        </p:txBody>
      </p:sp>
    </p:spTree>
    <p:extLst>
      <p:ext uri="{BB962C8B-B14F-4D97-AF65-F5344CB8AC3E}">
        <p14:creationId xmlns:p14="http://schemas.microsoft.com/office/powerpoint/2010/main" val="55464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500" dirty="0"/>
              <a:t>Les caractéristiques du protocole IP</a:t>
            </a:r>
          </a:p>
        </p:txBody>
      </p:sp>
      <p:sp>
        <p:nvSpPr>
          <p:cNvPr id="3" name="Espace réservé du contenu 2"/>
          <p:cNvSpPr>
            <a:spLocks noGrp="1"/>
          </p:cNvSpPr>
          <p:nvPr>
            <p:ph idx="1"/>
          </p:nvPr>
        </p:nvSpPr>
        <p:spPr>
          <a:xfrm>
            <a:off x="2231136" y="2638045"/>
            <a:ext cx="7729728" cy="2349592"/>
          </a:xfrm>
        </p:spPr>
        <p:txBody>
          <a:bodyPr/>
          <a:lstStyle/>
          <a:p>
            <a:pPr marL="342900" indent="-342900">
              <a:buFont typeface="+mj-lt"/>
              <a:buAutoNum type="arabicPeriod"/>
            </a:pPr>
            <a:r>
              <a:rPr lang="fr-FR" sz="2000" b="1" dirty="0">
                <a:solidFill>
                  <a:srgbClr val="002060"/>
                </a:solidFill>
              </a:rPr>
              <a:t>Absence de connexion  </a:t>
            </a:r>
            <a:r>
              <a:rPr lang="fr-FR" dirty="0"/>
              <a:t>:  Aucune connexion avec la destination n’est établie avant l’envoi des paquets de données.</a:t>
            </a:r>
          </a:p>
          <a:p>
            <a:pPr lvl="2"/>
            <a:r>
              <a:rPr lang="fr-FR" i="1" dirty="0"/>
              <a:t>L’expéditeur ignore si le destinataire est présent.</a:t>
            </a:r>
          </a:p>
          <a:p>
            <a:pPr lvl="2"/>
            <a:r>
              <a:rPr lang="fr-FR" i="1" dirty="0"/>
              <a:t>Si le paquet est bien arrivé.</a:t>
            </a:r>
          </a:p>
          <a:p>
            <a:pPr lvl="2"/>
            <a:r>
              <a:rPr lang="fr-FR" i="1" dirty="0"/>
              <a:t>Si le destinataire peut lire le paquet.</a:t>
            </a:r>
          </a:p>
          <a:p>
            <a:pPr lvl="2"/>
            <a:r>
              <a:rPr lang="fr-FR" i="1" dirty="0"/>
              <a:t>Le destinataire ignore quand le paquet va arriver.</a:t>
            </a:r>
          </a:p>
        </p:txBody>
      </p:sp>
    </p:spTree>
    <p:extLst>
      <p:ext uri="{BB962C8B-B14F-4D97-AF65-F5344CB8AC3E}">
        <p14:creationId xmlns:p14="http://schemas.microsoft.com/office/powerpoint/2010/main" val="421823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500" dirty="0"/>
              <a:t>Les caractéristiques du protocole IP</a:t>
            </a:r>
          </a:p>
        </p:txBody>
      </p:sp>
      <p:sp>
        <p:nvSpPr>
          <p:cNvPr id="3" name="Espace réservé du contenu 2"/>
          <p:cNvSpPr>
            <a:spLocks noGrp="1"/>
          </p:cNvSpPr>
          <p:nvPr>
            <p:ph idx="1"/>
          </p:nvPr>
        </p:nvSpPr>
        <p:spPr>
          <a:xfrm>
            <a:off x="2231136" y="2638045"/>
            <a:ext cx="7729728" cy="2349592"/>
          </a:xfrm>
        </p:spPr>
        <p:txBody>
          <a:bodyPr/>
          <a:lstStyle/>
          <a:p>
            <a:pPr marL="457200" indent="-457200">
              <a:buFont typeface="+mj-lt"/>
              <a:buAutoNum type="arabicPeriod" startAt="2"/>
            </a:pPr>
            <a:r>
              <a:rPr lang="fr-FR" sz="2000" b="1" dirty="0">
                <a:solidFill>
                  <a:srgbClr val="002060"/>
                </a:solidFill>
              </a:rPr>
              <a:t>Acheminement au mieux : </a:t>
            </a:r>
            <a:r>
              <a:rPr lang="fr-FR" dirty="0"/>
              <a:t>Le protocole IP est un protocole non fiable, il n’a aucun moyen de vérifier et de s’assurer que l’ensemble des paquets seront bien réceptionnés par le destinataire.</a:t>
            </a:r>
          </a:p>
          <a:p>
            <a:pPr lvl="2"/>
            <a:r>
              <a:rPr lang="fr-FR" dirty="0"/>
              <a:t>Les paquets sont acheminés rapidement sur le réseau.</a:t>
            </a:r>
          </a:p>
          <a:p>
            <a:pPr lvl="2"/>
            <a:r>
              <a:rPr lang="fr-FR" dirty="0"/>
              <a:t>Certains paquets peuvent être perdues durant l’acheminement.</a:t>
            </a:r>
          </a:p>
          <a:p>
            <a:pPr marL="457200" indent="-457200">
              <a:buFont typeface="+mj-lt"/>
              <a:buAutoNum type="arabicPeriod" startAt="2"/>
            </a:pPr>
            <a:endParaRPr lang="fr-FR" sz="2000" b="1" dirty="0">
              <a:solidFill>
                <a:srgbClr val="002060"/>
              </a:solidFill>
            </a:endParaRPr>
          </a:p>
        </p:txBody>
      </p:sp>
      <p:pic>
        <p:nvPicPr>
          <p:cNvPr id="4" name="Image 3"/>
          <p:cNvPicPr>
            <a:picLocks noChangeAspect="1"/>
          </p:cNvPicPr>
          <p:nvPr/>
        </p:nvPicPr>
        <p:blipFill>
          <a:blip r:embed="rId2"/>
          <a:stretch>
            <a:fillRect/>
          </a:stretch>
        </p:blipFill>
        <p:spPr>
          <a:xfrm>
            <a:off x="3964881" y="4456342"/>
            <a:ext cx="3765956" cy="2031855"/>
          </a:xfrm>
          <a:prstGeom prst="rect">
            <a:avLst/>
          </a:prstGeom>
        </p:spPr>
      </p:pic>
    </p:spTree>
    <p:extLst>
      <p:ext uri="{BB962C8B-B14F-4D97-AF65-F5344CB8AC3E}">
        <p14:creationId xmlns:p14="http://schemas.microsoft.com/office/powerpoint/2010/main" val="3032774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500" dirty="0"/>
              <a:t>Les caractéristiques du protocole IP</a:t>
            </a:r>
          </a:p>
        </p:txBody>
      </p:sp>
      <p:sp>
        <p:nvSpPr>
          <p:cNvPr id="3" name="Espace réservé du contenu 2"/>
          <p:cNvSpPr>
            <a:spLocks noGrp="1"/>
          </p:cNvSpPr>
          <p:nvPr>
            <p:ph idx="1"/>
          </p:nvPr>
        </p:nvSpPr>
        <p:spPr>
          <a:xfrm>
            <a:off x="2231136" y="2638045"/>
            <a:ext cx="7729728" cy="2349592"/>
          </a:xfrm>
        </p:spPr>
        <p:txBody>
          <a:bodyPr/>
          <a:lstStyle/>
          <a:p>
            <a:pPr marL="457200" indent="-457200">
              <a:buFont typeface="+mj-lt"/>
              <a:buAutoNum type="arabicPeriod" startAt="3"/>
            </a:pPr>
            <a:r>
              <a:rPr lang="fr-FR" sz="2000" b="1" dirty="0">
                <a:solidFill>
                  <a:srgbClr val="002060"/>
                </a:solidFill>
              </a:rPr>
              <a:t>Indépendant du support : </a:t>
            </a:r>
            <a:r>
              <a:rPr lang="fr-FR" dirty="0"/>
              <a:t>Le protocole IP peut fonctionner via différents supports.</a:t>
            </a:r>
          </a:p>
          <a:p>
            <a:pPr lvl="3"/>
            <a:r>
              <a:rPr lang="fr-FR" dirty="0"/>
              <a:t>Fibre optique.</a:t>
            </a:r>
          </a:p>
          <a:p>
            <a:pPr lvl="3"/>
            <a:r>
              <a:rPr lang="fr-FR" dirty="0"/>
              <a:t>Sans fil.</a:t>
            </a:r>
          </a:p>
          <a:p>
            <a:pPr lvl="3"/>
            <a:r>
              <a:rPr lang="fr-FR" dirty="0"/>
              <a:t>Câble cuivré.</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964" y="3689422"/>
            <a:ext cx="4618182" cy="2596429"/>
          </a:xfrm>
          <a:prstGeom prst="rect">
            <a:avLst/>
          </a:prstGeom>
        </p:spPr>
      </p:pic>
    </p:spTree>
    <p:extLst>
      <p:ext uri="{BB962C8B-B14F-4D97-AF65-F5344CB8AC3E}">
        <p14:creationId xmlns:p14="http://schemas.microsoft.com/office/powerpoint/2010/main" val="829535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9620" y="313428"/>
            <a:ext cx="4486656" cy="1141497"/>
          </a:xfrm>
        </p:spPr>
        <p:txBody>
          <a:bodyPr>
            <a:normAutofit fontScale="90000"/>
          </a:bodyPr>
          <a:lstStyle/>
          <a:p>
            <a:r>
              <a:rPr lang="fr-FR" dirty="0"/>
              <a:t>en-tête IP</a:t>
            </a:r>
            <a:br>
              <a:rPr lang="fr-FR" dirty="0"/>
            </a:br>
            <a:r>
              <a:rPr lang="fr-FR" dirty="0"/>
              <a:t>ou</a:t>
            </a:r>
            <a:br>
              <a:rPr lang="fr-FR" dirty="0"/>
            </a:br>
            <a:r>
              <a:rPr lang="fr-FR" dirty="0"/>
              <a:t>Datagramme IP</a:t>
            </a:r>
          </a:p>
        </p:txBody>
      </p:sp>
      <p:sp>
        <p:nvSpPr>
          <p:cNvPr id="4" name="Espace réservé du contenu 3"/>
          <p:cNvSpPr>
            <a:spLocks noGrp="1"/>
          </p:cNvSpPr>
          <p:nvPr>
            <p:ph idx="1"/>
          </p:nvPr>
        </p:nvSpPr>
        <p:spPr>
          <a:xfrm>
            <a:off x="6210300" y="498094"/>
            <a:ext cx="5867400" cy="6359906"/>
          </a:xfrm>
        </p:spPr>
        <p:txBody>
          <a:bodyPr>
            <a:normAutofit fontScale="85000" lnSpcReduction="20000"/>
          </a:bodyPr>
          <a:lstStyle/>
          <a:p>
            <a:r>
              <a:rPr lang="fr-FR" sz="1600" b="1" dirty="0">
                <a:solidFill>
                  <a:srgbClr val="002060"/>
                </a:solidFill>
              </a:rPr>
              <a:t>Version </a:t>
            </a:r>
            <a:r>
              <a:rPr lang="fr-FR" dirty="0"/>
              <a:t>: </a:t>
            </a:r>
            <a:r>
              <a:rPr lang="fr-FR" sz="1400" dirty="0"/>
              <a:t>version du protocole IP (4 ou 6).</a:t>
            </a:r>
          </a:p>
          <a:p>
            <a:r>
              <a:rPr lang="fr-FR" sz="1600" b="1" dirty="0">
                <a:solidFill>
                  <a:srgbClr val="002060"/>
                </a:solidFill>
              </a:rPr>
              <a:t>Longueur en-tête ou IHL : </a:t>
            </a:r>
            <a:r>
              <a:rPr lang="fr-FR" sz="1400" dirty="0"/>
              <a:t>Spécifie la longueur de l’en-tête du Datagramme en nombre de mots de 32 bits. Ce champ ne peut prendre une valeur inférieure à 5. </a:t>
            </a:r>
          </a:p>
          <a:p>
            <a:r>
              <a:rPr lang="fr-FR" sz="1600" b="1" dirty="0">
                <a:solidFill>
                  <a:srgbClr val="002060"/>
                </a:solidFill>
              </a:rPr>
              <a:t>Services différencies (DS) : </a:t>
            </a:r>
            <a:r>
              <a:rPr lang="fr-FR" sz="1400" dirty="0"/>
              <a:t>Cela permet de mettre une priorité sur le trafic en fonction du type de données.</a:t>
            </a:r>
          </a:p>
          <a:p>
            <a:r>
              <a:rPr lang="fr-FR" sz="1600" b="1" dirty="0">
                <a:solidFill>
                  <a:srgbClr val="002060"/>
                </a:solidFill>
              </a:rPr>
              <a:t>Longueur totale : </a:t>
            </a:r>
            <a:r>
              <a:rPr lang="fr-FR" sz="1400" dirty="0"/>
              <a:t>Longueur du datagramme entier y compris en-tête et données mesurée en octets.</a:t>
            </a:r>
          </a:p>
          <a:p>
            <a:r>
              <a:rPr lang="fr-FR" sz="1600" b="1" dirty="0">
                <a:solidFill>
                  <a:srgbClr val="002060"/>
                </a:solidFill>
              </a:rPr>
              <a:t>Identification : </a:t>
            </a:r>
            <a:r>
              <a:rPr lang="fr-FR" sz="1400" dirty="0"/>
              <a:t>Valeur assignée par l’émetteur pour identifier les fragments d’un même datagramme. </a:t>
            </a:r>
          </a:p>
          <a:p>
            <a:r>
              <a:rPr lang="fr-FR" sz="1600" b="1" dirty="0">
                <a:solidFill>
                  <a:srgbClr val="002060"/>
                </a:solidFill>
              </a:rPr>
              <a:t>Indicateur ou flags : </a:t>
            </a:r>
            <a:r>
              <a:rPr lang="fr-FR" sz="1400" dirty="0"/>
              <a:t>Il permet d’indiquer si le paquet a été fragmenté ( Bit 0 : Réservé=0, bit 1 : DF= 1ou 0, bit 2 : MF = 1 ou 2).</a:t>
            </a:r>
          </a:p>
          <a:p>
            <a:r>
              <a:rPr lang="fr-FR" sz="1600" b="1" dirty="0">
                <a:solidFill>
                  <a:srgbClr val="002060"/>
                </a:solidFill>
              </a:rPr>
              <a:t>Décalage du fragment : </a:t>
            </a:r>
            <a:r>
              <a:rPr lang="fr-FR" sz="1400" i="1" dirty="0"/>
              <a:t>Le champ Position fragment est codé sur 13 bits et indique la position du fragment par rapport à la première trame. Le premier fragment possède donc le champ Position fragment à 0.</a:t>
            </a:r>
          </a:p>
          <a:p>
            <a:r>
              <a:rPr lang="fr-FR" sz="1600" b="1" dirty="0">
                <a:solidFill>
                  <a:srgbClr val="002060"/>
                </a:solidFill>
              </a:rPr>
              <a:t>Time To Live ( durée de vie du paquet) : </a:t>
            </a:r>
            <a:r>
              <a:rPr lang="fr-FR" sz="1400" i="1" dirty="0"/>
              <a:t>Limite la durée de vie du paquet. Décrémentation  à chaque passage dans un routeur =&gt; évite les boucles d’un paquet sur un réseau.</a:t>
            </a:r>
          </a:p>
          <a:p>
            <a:r>
              <a:rPr lang="fr-FR" sz="1600" b="1" dirty="0">
                <a:solidFill>
                  <a:srgbClr val="002060"/>
                </a:solidFill>
              </a:rPr>
              <a:t>Protocoles : </a:t>
            </a:r>
            <a:r>
              <a:rPr lang="fr-FR" sz="1400" i="1" dirty="0"/>
              <a:t>Le type de protocole de niveau 4 ( TCP = 6 – UDP =17 – ICMP = 1).</a:t>
            </a:r>
          </a:p>
          <a:p>
            <a:r>
              <a:rPr lang="fr-FR" sz="1600" b="1" dirty="0">
                <a:solidFill>
                  <a:srgbClr val="002060"/>
                </a:solidFill>
              </a:rPr>
              <a:t>Somme de contrôle d’en-tête ou </a:t>
            </a:r>
            <a:r>
              <a:rPr lang="fr-FR" sz="1600" b="1" dirty="0" err="1">
                <a:solidFill>
                  <a:srgbClr val="002060"/>
                </a:solidFill>
              </a:rPr>
              <a:t>CheckSum</a:t>
            </a:r>
            <a:r>
              <a:rPr lang="fr-FR" sz="1600" b="1" dirty="0">
                <a:solidFill>
                  <a:srgbClr val="002060"/>
                </a:solidFill>
              </a:rPr>
              <a:t> : </a:t>
            </a:r>
            <a:r>
              <a:rPr lang="fr-FR" sz="1600" dirty="0"/>
              <a:t>C’est une valeur qui permet de déceler une éventuelle erreur de transmission avec une très grande probabilité.</a:t>
            </a:r>
            <a:endParaRPr lang="fr-FR" sz="1600" b="1" dirty="0">
              <a:solidFill>
                <a:srgbClr val="002060"/>
              </a:solidFill>
            </a:endParaRPr>
          </a:p>
          <a:p>
            <a:r>
              <a:rPr lang="fr-FR" sz="1600" b="1" dirty="0">
                <a:solidFill>
                  <a:srgbClr val="002060"/>
                </a:solidFill>
              </a:rPr>
              <a:t>Adresse IP source : </a:t>
            </a:r>
            <a:r>
              <a:rPr lang="fr-FR" sz="1400" i="1" dirty="0"/>
              <a:t>Source du paquet.</a:t>
            </a:r>
          </a:p>
          <a:p>
            <a:r>
              <a:rPr lang="fr-FR" sz="1600" b="1" dirty="0">
                <a:solidFill>
                  <a:srgbClr val="002060"/>
                </a:solidFill>
              </a:rPr>
              <a:t>Adresse IP Destinataire : </a:t>
            </a:r>
            <a:r>
              <a:rPr lang="fr-FR" sz="1400" i="1" dirty="0"/>
              <a:t>Destinataire du paquet.</a:t>
            </a:r>
          </a:p>
          <a:p>
            <a:r>
              <a:rPr lang="fr-FR" sz="1600" b="1" dirty="0">
                <a:solidFill>
                  <a:srgbClr val="002060"/>
                </a:solidFill>
              </a:rPr>
              <a:t>Options : </a:t>
            </a:r>
            <a:r>
              <a:rPr lang="fr-FR" sz="1400" dirty="0"/>
              <a:t>Le champ est de longueur variable. Un datagramme peut comporter 0 ou plusieurs options.</a:t>
            </a:r>
          </a:p>
          <a:p>
            <a:r>
              <a:rPr lang="fr-FR" sz="1600" b="1" dirty="0" err="1">
                <a:solidFill>
                  <a:srgbClr val="002060"/>
                </a:solidFill>
              </a:rPr>
              <a:t>Padding</a:t>
            </a:r>
            <a:r>
              <a:rPr lang="fr-FR" sz="1600" b="1" dirty="0">
                <a:solidFill>
                  <a:srgbClr val="002060"/>
                </a:solidFill>
              </a:rPr>
              <a:t> ou bourrage </a:t>
            </a:r>
            <a:r>
              <a:rPr lang="fr-FR" sz="1400" dirty="0"/>
              <a:t>: Le champ Bourrage n’existe que pour assurer à l’en-tête une taille totale multiple de 4 octets. Le bourrage se fait par des octets à 0.</a:t>
            </a:r>
          </a:p>
        </p:txBody>
      </p:sp>
      <p:pic>
        <p:nvPicPr>
          <p:cNvPr id="7" name="Image 6"/>
          <p:cNvPicPr>
            <a:picLocks noChangeAspect="1"/>
          </p:cNvPicPr>
          <p:nvPr/>
        </p:nvPicPr>
        <p:blipFill>
          <a:blip r:embed="rId2"/>
          <a:stretch>
            <a:fillRect/>
          </a:stretch>
        </p:blipFill>
        <p:spPr>
          <a:xfrm>
            <a:off x="297864" y="1575408"/>
            <a:ext cx="5312786" cy="798915"/>
          </a:xfrm>
          <a:prstGeom prst="rect">
            <a:avLst/>
          </a:prstGeom>
        </p:spPr>
      </p:pic>
      <p:pic>
        <p:nvPicPr>
          <p:cNvPr id="8" name="Image 7"/>
          <p:cNvPicPr>
            <a:picLocks noChangeAspect="1"/>
          </p:cNvPicPr>
          <p:nvPr/>
        </p:nvPicPr>
        <p:blipFill>
          <a:blip r:embed="rId3"/>
          <a:stretch>
            <a:fillRect/>
          </a:stretch>
        </p:blipFill>
        <p:spPr>
          <a:xfrm>
            <a:off x="652238" y="2617969"/>
            <a:ext cx="4604037" cy="4076746"/>
          </a:xfrm>
          <a:prstGeom prst="rect">
            <a:avLst/>
          </a:prstGeom>
        </p:spPr>
      </p:pic>
      <p:sp>
        <p:nvSpPr>
          <p:cNvPr id="9" name="ZoneTexte 8"/>
          <p:cNvSpPr txBox="1"/>
          <p:nvPr/>
        </p:nvSpPr>
        <p:spPr>
          <a:xfrm>
            <a:off x="7110846" y="128762"/>
            <a:ext cx="3925454" cy="369332"/>
          </a:xfrm>
          <a:prstGeom prst="rect">
            <a:avLst/>
          </a:prstGeom>
          <a:noFill/>
        </p:spPr>
        <p:txBody>
          <a:bodyPr wrap="square" rtlCol="0">
            <a:spAutoFit/>
          </a:bodyPr>
          <a:lstStyle/>
          <a:p>
            <a:pPr algn="ctr"/>
            <a:r>
              <a:rPr lang="fr-FR" dirty="0"/>
              <a:t>Détails de l’entête IP</a:t>
            </a:r>
          </a:p>
        </p:txBody>
      </p:sp>
    </p:spTree>
    <p:extLst>
      <p:ext uri="{BB962C8B-B14F-4D97-AF65-F5344CB8AC3E}">
        <p14:creationId xmlns:p14="http://schemas.microsoft.com/office/powerpoint/2010/main" val="1250492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4D126E-4B11-954B-BD75-2B47D84A07CC}"/>
              </a:ext>
            </a:extLst>
          </p:cNvPr>
          <p:cNvSpPr>
            <a:spLocks noGrp="1"/>
          </p:cNvSpPr>
          <p:nvPr>
            <p:ph type="title"/>
          </p:nvPr>
        </p:nvSpPr>
        <p:spPr/>
        <p:txBody>
          <a:bodyPr>
            <a:normAutofit fontScale="90000"/>
          </a:bodyPr>
          <a:lstStyle/>
          <a:p>
            <a:r>
              <a:rPr lang="fr-FR" dirty="0"/>
              <a:t>en-tête IP</a:t>
            </a:r>
            <a:br>
              <a:rPr lang="fr-FR" dirty="0"/>
            </a:br>
            <a:r>
              <a:rPr lang="fr-FR" dirty="0"/>
              <a:t>ou</a:t>
            </a:r>
            <a:br>
              <a:rPr lang="fr-FR" dirty="0"/>
            </a:br>
            <a:r>
              <a:rPr lang="fr-FR" dirty="0"/>
              <a:t>Datagramme IP</a:t>
            </a:r>
          </a:p>
        </p:txBody>
      </p:sp>
      <p:pic>
        <p:nvPicPr>
          <p:cNvPr id="2050" name="Picture 2" descr="Correction">
            <a:extLst>
              <a:ext uri="{FF2B5EF4-FFF2-40B4-BE49-F238E27FC236}">
                <a16:creationId xmlns:a16="http://schemas.microsoft.com/office/drawing/2014/main" id="{157BF696-7313-DF45-944A-258277EF9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292085"/>
            <a:ext cx="6045200" cy="409704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4AAC7EDD-2491-B94A-901E-0377A24DC662}"/>
              </a:ext>
            </a:extLst>
          </p:cNvPr>
          <p:cNvPicPr>
            <a:picLocks noChangeAspect="1"/>
          </p:cNvPicPr>
          <p:nvPr/>
        </p:nvPicPr>
        <p:blipFill>
          <a:blip r:embed="rId3"/>
          <a:stretch>
            <a:fillRect/>
          </a:stretch>
        </p:blipFill>
        <p:spPr>
          <a:xfrm>
            <a:off x="6527420" y="3428999"/>
            <a:ext cx="5423280" cy="1823211"/>
          </a:xfrm>
          <a:prstGeom prst="rect">
            <a:avLst/>
          </a:prstGeom>
        </p:spPr>
      </p:pic>
      <p:cxnSp>
        <p:nvCxnSpPr>
          <p:cNvPr id="10" name="Connecteur en angle 9">
            <a:extLst>
              <a:ext uri="{FF2B5EF4-FFF2-40B4-BE49-F238E27FC236}">
                <a16:creationId xmlns:a16="http://schemas.microsoft.com/office/drawing/2014/main" id="{7336784A-5B81-6D45-A4CC-5E7D450FAA3E}"/>
              </a:ext>
            </a:extLst>
          </p:cNvPr>
          <p:cNvCxnSpPr/>
          <p:nvPr/>
        </p:nvCxnSpPr>
        <p:spPr>
          <a:xfrm>
            <a:off x="3568700" y="3568700"/>
            <a:ext cx="2958720" cy="508000"/>
          </a:xfrm>
          <a:prstGeom prst="bentConnector3">
            <a:avLst>
              <a:gd name="adj1" fmla="val 2354"/>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00048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3 : Réseau</a:t>
            </a:r>
          </a:p>
        </p:txBody>
      </p:sp>
      <p:pic>
        <p:nvPicPr>
          <p:cNvPr id="1026" name="Picture 2" descr="Cisco packet tracer - Networks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775" y="2826328"/>
            <a:ext cx="2024207" cy="159618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073400" y="4747491"/>
            <a:ext cx="5740400" cy="923330"/>
          </a:xfrm>
          <a:prstGeom prst="rect">
            <a:avLst/>
          </a:prstGeom>
          <a:noFill/>
        </p:spPr>
        <p:txBody>
          <a:bodyPr wrap="square" rtlCol="0">
            <a:spAutoFit/>
          </a:bodyPr>
          <a:lstStyle/>
          <a:p>
            <a:pPr algn="ctr"/>
            <a:r>
              <a:rPr lang="fr-FR" b="1" dirty="0">
                <a:solidFill>
                  <a:srgbClr val="002060"/>
                </a:solidFill>
              </a:rPr>
              <a:t>Simulation </a:t>
            </a:r>
            <a:r>
              <a:rPr lang="fr-FR" b="1" i="1" dirty="0"/>
              <a:t>Cisco Packet Tracer : </a:t>
            </a:r>
            <a:endParaRPr lang="fr-FR" b="1" dirty="0">
              <a:solidFill>
                <a:srgbClr val="002060"/>
              </a:solidFill>
            </a:endParaRPr>
          </a:p>
          <a:p>
            <a:pPr marL="285750" indent="-285750" algn="ctr">
              <a:buFont typeface="Arial" panose="020B0604020202020204" pitchFamily="34" charset="0"/>
              <a:buChar char="•"/>
            </a:pPr>
            <a:r>
              <a:rPr lang="fr-FR" b="1" dirty="0">
                <a:solidFill>
                  <a:srgbClr val="002060"/>
                </a:solidFill>
              </a:rPr>
              <a:t>Connexion 2 PC, 2 switchs et 1 routeur</a:t>
            </a:r>
          </a:p>
          <a:p>
            <a:pPr marL="285750" indent="-285750">
              <a:buFont typeface="Arial" panose="020B0604020202020204" pitchFamily="34" charset="0"/>
              <a:buChar char="•"/>
            </a:pPr>
            <a:endParaRPr lang="fr-FR" b="1" i="1" dirty="0"/>
          </a:p>
        </p:txBody>
      </p:sp>
    </p:spTree>
    <p:extLst>
      <p:ext uri="{BB962C8B-B14F-4D97-AF65-F5344CB8AC3E}">
        <p14:creationId xmlns:p14="http://schemas.microsoft.com/office/powerpoint/2010/main" val="2029786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p:txBody>
          <a:bodyPr/>
          <a:lstStyle/>
          <a:p>
            <a:r>
              <a:rPr lang="fr-FR" dirty="0"/>
              <a:t>7 - ENTÊTE TCP</a:t>
            </a:r>
          </a:p>
        </p:txBody>
      </p:sp>
    </p:spTree>
    <p:extLst>
      <p:ext uri="{BB962C8B-B14F-4D97-AF65-F5344CB8AC3E}">
        <p14:creationId xmlns:p14="http://schemas.microsoft.com/office/powerpoint/2010/main" val="87085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rôle de la couche transport</a:t>
            </a:r>
          </a:p>
        </p:txBody>
      </p:sp>
      <p:sp>
        <p:nvSpPr>
          <p:cNvPr id="3" name="Espace réservé du contenu 2"/>
          <p:cNvSpPr>
            <a:spLocks noGrp="1"/>
          </p:cNvSpPr>
          <p:nvPr>
            <p:ph idx="1"/>
          </p:nvPr>
        </p:nvSpPr>
        <p:spPr>
          <a:xfrm>
            <a:off x="2231136" y="2638044"/>
            <a:ext cx="7729728" cy="3661156"/>
          </a:xfrm>
        </p:spPr>
        <p:txBody>
          <a:bodyPr/>
          <a:lstStyle/>
          <a:p>
            <a:r>
              <a:rPr lang="fr-FR" sz="1900" b="1" dirty="0">
                <a:solidFill>
                  <a:srgbClr val="002060"/>
                </a:solidFill>
              </a:rPr>
              <a:t>La couche transport </a:t>
            </a:r>
            <a:r>
              <a:rPr lang="fr-FR" sz="1900" dirty="0"/>
              <a:t>est chargée de l’établissement d’une session de communication temporaire entre 2 applications et de l’acheminement des données entre ces deux applications.</a:t>
            </a:r>
          </a:p>
          <a:p>
            <a:r>
              <a:rPr lang="fr-FR" sz="1900" dirty="0"/>
              <a:t>La </a:t>
            </a:r>
            <a:r>
              <a:rPr lang="fr-FR" sz="1900" b="1" dirty="0">
                <a:solidFill>
                  <a:srgbClr val="002060"/>
                </a:solidFill>
              </a:rPr>
              <a:t>couche transport </a:t>
            </a:r>
            <a:r>
              <a:rPr lang="fr-FR" sz="1900" dirty="0"/>
              <a:t>offre les services suivants : </a:t>
            </a:r>
            <a:r>
              <a:rPr lang="fr-FR" dirty="0"/>
              <a:t>	</a:t>
            </a:r>
          </a:p>
          <a:p>
            <a:pPr marL="1028700" lvl="3" indent="-342900">
              <a:buFont typeface="+mj-lt"/>
              <a:buAutoNum type="arabicPeriod"/>
            </a:pPr>
            <a:r>
              <a:rPr lang="fr-FR" sz="1800" i="1" dirty="0">
                <a:solidFill>
                  <a:srgbClr val="002060"/>
                </a:solidFill>
              </a:rPr>
              <a:t>Prise en charge des flux de données orientés connexion</a:t>
            </a:r>
          </a:p>
          <a:p>
            <a:pPr marL="1028700" lvl="3" indent="-342900">
              <a:buFont typeface="+mj-lt"/>
              <a:buAutoNum type="arabicPeriod"/>
            </a:pPr>
            <a:r>
              <a:rPr lang="fr-FR" sz="1800" i="1" dirty="0">
                <a:solidFill>
                  <a:srgbClr val="002060"/>
                </a:solidFill>
              </a:rPr>
              <a:t>Fiabilité.</a:t>
            </a:r>
          </a:p>
          <a:p>
            <a:pPr marL="1028700" lvl="3" indent="-342900">
              <a:buFont typeface="+mj-lt"/>
              <a:buAutoNum type="arabicPeriod"/>
            </a:pPr>
            <a:r>
              <a:rPr lang="fr-FR" sz="1800" i="1" dirty="0">
                <a:solidFill>
                  <a:srgbClr val="002060"/>
                </a:solidFill>
              </a:rPr>
              <a:t>Contrôle de flux.</a:t>
            </a:r>
          </a:p>
          <a:p>
            <a:pPr marL="1028700" lvl="3" indent="-342900">
              <a:buFont typeface="+mj-lt"/>
              <a:buAutoNum type="arabicPeriod"/>
            </a:pPr>
            <a:r>
              <a:rPr lang="fr-FR" sz="1800" i="1" dirty="0">
                <a:solidFill>
                  <a:srgbClr val="002060"/>
                </a:solidFill>
              </a:rPr>
              <a:t>Multiplexage</a:t>
            </a:r>
          </a:p>
        </p:txBody>
      </p:sp>
    </p:spTree>
    <p:extLst>
      <p:ext uri="{BB962C8B-B14F-4D97-AF65-F5344CB8AC3E}">
        <p14:creationId xmlns:p14="http://schemas.microsoft.com/office/powerpoint/2010/main" val="2851768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responsabilité de la couche transport</a:t>
            </a:r>
          </a:p>
        </p:txBody>
      </p:sp>
      <p:sp>
        <p:nvSpPr>
          <p:cNvPr id="3" name="Espace réservé du contenu 2"/>
          <p:cNvSpPr>
            <a:spLocks noGrp="1"/>
          </p:cNvSpPr>
          <p:nvPr>
            <p:ph idx="1"/>
          </p:nvPr>
        </p:nvSpPr>
        <p:spPr>
          <a:xfrm>
            <a:off x="2231136" y="3062917"/>
            <a:ext cx="7729728" cy="3661156"/>
          </a:xfrm>
        </p:spPr>
        <p:txBody>
          <a:bodyPr/>
          <a:lstStyle/>
          <a:p>
            <a:r>
              <a:rPr lang="fr-FR" sz="1900" b="1" dirty="0">
                <a:solidFill>
                  <a:srgbClr val="002060"/>
                </a:solidFill>
              </a:rPr>
              <a:t>Suivi des conversations individuelles : 	</a:t>
            </a:r>
          </a:p>
          <a:p>
            <a:pPr lvl="3"/>
            <a:r>
              <a:rPr lang="fr-FR" i="1" dirty="0">
                <a:solidFill>
                  <a:srgbClr val="002060"/>
                </a:solidFill>
              </a:rPr>
              <a:t>La couche transport suit séparément chaque conversation transmise entre une application source et une application de destination.</a:t>
            </a:r>
          </a:p>
          <a:p>
            <a:r>
              <a:rPr lang="fr-FR" sz="1900" b="1" dirty="0">
                <a:solidFill>
                  <a:srgbClr val="002060"/>
                </a:solidFill>
              </a:rPr>
              <a:t>Segmentation des données et reconstitution des segments : </a:t>
            </a:r>
          </a:p>
          <a:p>
            <a:pPr lvl="3"/>
            <a:r>
              <a:rPr lang="fr-FR" i="1" dirty="0">
                <a:solidFill>
                  <a:srgbClr val="002060"/>
                </a:solidFill>
              </a:rPr>
              <a:t>La couche transport divise les données en segments qui sont plus faciles à gérer et à transporter.</a:t>
            </a:r>
          </a:p>
          <a:p>
            <a:r>
              <a:rPr lang="fr-FR" sz="1900" b="1" dirty="0">
                <a:solidFill>
                  <a:srgbClr val="002060"/>
                </a:solidFill>
              </a:rPr>
              <a:t>Identification des applications : </a:t>
            </a:r>
          </a:p>
          <a:p>
            <a:pPr lvl="3"/>
            <a:r>
              <a:rPr lang="fr-FR" i="1" dirty="0">
                <a:solidFill>
                  <a:srgbClr val="002060"/>
                </a:solidFill>
              </a:rPr>
              <a:t>La couche transport s’assure que même si plusieurs applications sont exécutés sur un périphérique, elles reçoivent toutes des données correctes. Identification via les ports.</a:t>
            </a:r>
          </a:p>
          <a:p>
            <a:endParaRPr lang="fr-FR" i="1" dirty="0">
              <a:solidFill>
                <a:srgbClr val="002060"/>
              </a:solidFill>
            </a:endParaRPr>
          </a:p>
        </p:txBody>
      </p:sp>
      <p:sp>
        <p:nvSpPr>
          <p:cNvPr id="4" name="ZoneTexte 3"/>
          <p:cNvSpPr txBox="1"/>
          <p:nvPr/>
        </p:nvSpPr>
        <p:spPr>
          <a:xfrm>
            <a:off x="3509818" y="2382982"/>
            <a:ext cx="5486400" cy="369332"/>
          </a:xfrm>
          <a:prstGeom prst="rect">
            <a:avLst/>
          </a:prstGeom>
          <a:noFill/>
        </p:spPr>
        <p:txBody>
          <a:bodyPr wrap="square" rtlCol="0">
            <a:spAutoFit/>
          </a:bodyPr>
          <a:lstStyle/>
          <a:p>
            <a:r>
              <a:rPr lang="fr-FR" dirty="0"/>
              <a:t>1 – Prise en charge des données orientées connexions.</a:t>
            </a:r>
          </a:p>
        </p:txBody>
      </p:sp>
    </p:spTree>
    <p:extLst>
      <p:ext uri="{BB962C8B-B14F-4D97-AF65-F5344CB8AC3E}">
        <p14:creationId xmlns:p14="http://schemas.microsoft.com/office/powerpoint/2010/main" val="463821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responsabilité de la couche transport</a:t>
            </a:r>
          </a:p>
        </p:txBody>
      </p:sp>
      <p:sp>
        <p:nvSpPr>
          <p:cNvPr id="3" name="Espace réservé du contenu 2"/>
          <p:cNvSpPr>
            <a:spLocks noGrp="1"/>
          </p:cNvSpPr>
          <p:nvPr>
            <p:ph idx="1"/>
          </p:nvPr>
        </p:nvSpPr>
        <p:spPr>
          <a:xfrm>
            <a:off x="655782" y="2871047"/>
            <a:ext cx="7647709" cy="3876116"/>
          </a:xfrm>
        </p:spPr>
        <p:txBody>
          <a:bodyPr>
            <a:normAutofit lnSpcReduction="10000"/>
          </a:bodyPr>
          <a:lstStyle/>
          <a:p>
            <a:r>
              <a:rPr lang="fr-FR" b="1" i="1" dirty="0">
                <a:solidFill>
                  <a:srgbClr val="002060"/>
                </a:solidFill>
              </a:rPr>
              <a:t>Certaines applications ne nécessitent pas de fiabilité. Les besoins de la couche transport varient d’une application à une autre.</a:t>
            </a:r>
          </a:p>
          <a:p>
            <a:r>
              <a:rPr lang="fr-FR" b="1" i="1" dirty="0">
                <a:solidFill>
                  <a:srgbClr val="002060"/>
                </a:solidFill>
              </a:rPr>
              <a:t>La suite TCP/IP fournit 2 protocoles de couche transport : </a:t>
            </a:r>
          </a:p>
          <a:p>
            <a:pPr lvl="3"/>
            <a:r>
              <a:rPr lang="fr-FR" i="1" dirty="0">
                <a:solidFill>
                  <a:srgbClr val="002060"/>
                </a:solidFill>
              </a:rPr>
              <a:t>TCP ( Transmission Control Protocol).</a:t>
            </a:r>
          </a:p>
          <a:p>
            <a:pPr lvl="3"/>
            <a:r>
              <a:rPr lang="fr-FR" i="1" dirty="0">
                <a:solidFill>
                  <a:srgbClr val="002060"/>
                </a:solidFill>
              </a:rPr>
              <a:t>UDP (User </a:t>
            </a:r>
            <a:r>
              <a:rPr lang="fr-FR" i="1" dirty="0" err="1">
                <a:solidFill>
                  <a:srgbClr val="002060"/>
                </a:solidFill>
              </a:rPr>
              <a:t>Datagram</a:t>
            </a:r>
            <a:r>
              <a:rPr lang="fr-FR" i="1" dirty="0">
                <a:solidFill>
                  <a:srgbClr val="002060"/>
                </a:solidFill>
              </a:rPr>
              <a:t> Protocol).</a:t>
            </a:r>
          </a:p>
          <a:p>
            <a:r>
              <a:rPr lang="fr-FR" b="1" i="1" dirty="0">
                <a:solidFill>
                  <a:srgbClr val="002060"/>
                </a:solidFill>
              </a:rPr>
              <a:t>Le protocole IP utilise ces protocoles de transport pour permettre aux hôtes de communiquer et de transmettre des données.</a:t>
            </a:r>
          </a:p>
          <a:p>
            <a:r>
              <a:rPr lang="fr-FR" b="1" i="1" dirty="0">
                <a:solidFill>
                  <a:srgbClr val="002060"/>
                </a:solidFill>
              </a:rPr>
              <a:t>TCP est considéré comme un protocole de couche transport fiable, riche en fonctionnalités et qui permet de confirmer la remise des données de paquet.</a:t>
            </a:r>
          </a:p>
          <a:p>
            <a:r>
              <a:rPr lang="fr-FR" b="1" i="1" dirty="0">
                <a:solidFill>
                  <a:srgbClr val="002060"/>
                </a:solidFill>
              </a:rPr>
              <a:t>En revanche, le protocole UDP est un protocole de couche transport simple qui ne permet pas de garantir la fiabilité.</a:t>
            </a:r>
          </a:p>
        </p:txBody>
      </p:sp>
      <p:sp>
        <p:nvSpPr>
          <p:cNvPr id="4" name="ZoneTexte 3"/>
          <p:cNvSpPr txBox="1"/>
          <p:nvPr/>
        </p:nvSpPr>
        <p:spPr>
          <a:xfrm>
            <a:off x="2503054" y="2401455"/>
            <a:ext cx="548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000000"/>
                </a:solidFill>
                <a:latin typeface="Gill Sans MT" panose="020B0502020104020203"/>
              </a:rPr>
              <a:t>2</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 Fiabilité de la couche transport et contrôle de flux</a:t>
            </a:r>
          </a:p>
        </p:txBody>
      </p:sp>
      <p:pic>
        <p:nvPicPr>
          <p:cNvPr id="5" name="Image 4"/>
          <p:cNvPicPr>
            <a:picLocks noChangeAspect="1"/>
          </p:cNvPicPr>
          <p:nvPr/>
        </p:nvPicPr>
        <p:blipFill>
          <a:blip r:embed="rId2"/>
          <a:stretch>
            <a:fillRect/>
          </a:stretch>
        </p:blipFill>
        <p:spPr>
          <a:xfrm>
            <a:off x="8395300" y="2567648"/>
            <a:ext cx="3131128" cy="2739066"/>
          </a:xfrm>
          <a:prstGeom prst="rect">
            <a:avLst/>
          </a:prstGeom>
        </p:spPr>
      </p:pic>
    </p:spTree>
    <p:extLst>
      <p:ext uri="{BB962C8B-B14F-4D97-AF65-F5344CB8AC3E}">
        <p14:creationId xmlns:p14="http://schemas.microsoft.com/office/powerpoint/2010/main" val="2030202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AED4AD-B583-8B44-805C-E1563F8FB94B}"/>
              </a:ext>
            </a:extLst>
          </p:cNvPr>
          <p:cNvSpPr>
            <a:spLocks noGrp="1"/>
          </p:cNvSpPr>
          <p:nvPr>
            <p:ph type="title"/>
          </p:nvPr>
        </p:nvSpPr>
        <p:spPr/>
        <p:txBody>
          <a:bodyPr/>
          <a:lstStyle/>
          <a:p>
            <a:r>
              <a:rPr lang="fr-FR" dirty="0"/>
              <a:t>RAPPEL : MODELE OSI &amp; TCP/IP</a:t>
            </a:r>
          </a:p>
        </p:txBody>
      </p:sp>
      <p:pic>
        <p:nvPicPr>
          <p:cNvPr id="5" name="Image 4">
            <a:extLst>
              <a:ext uri="{FF2B5EF4-FFF2-40B4-BE49-F238E27FC236}">
                <a16:creationId xmlns:a16="http://schemas.microsoft.com/office/drawing/2014/main" id="{75242FFD-DA5F-FB4F-B389-191323F5CA72}"/>
              </a:ext>
            </a:extLst>
          </p:cNvPr>
          <p:cNvPicPr>
            <a:picLocks noChangeAspect="1"/>
          </p:cNvPicPr>
          <p:nvPr/>
        </p:nvPicPr>
        <p:blipFill>
          <a:blip r:embed="rId2"/>
          <a:stretch>
            <a:fillRect/>
          </a:stretch>
        </p:blipFill>
        <p:spPr>
          <a:xfrm>
            <a:off x="3234436" y="2432050"/>
            <a:ext cx="6074664" cy="4002842"/>
          </a:xfrm>
          <a:prstGeom prst="rect">
            <a:avLst/>
          </a:prstGeom>
        </p:spPr>
      </p:pic>
    </p:spTree>
    <p:extLst>
      <p:ext uri="{BB962C8B-B14F-4D97-AF65-F5344CB8AC3E}">
        <p14:creationId xmlns:p14="http://schemas.microsoft.com/office/powerpoint/2010/main" val="4065483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responsabilité de la couche transport</a:t>
            </a:r>
          </a:p>
        </p:txBody>
      </p:sp>
      <p:sp>
        <p:nvSpPr>
          <p:cNvPr id="3" name="Espace réservé du contenu 2"/>
          <p:cNvSpPr>
            <a:spLocks noGrp="1"/>
          </p:cNvSpPr>
          <p:nvPr>
            <p:ph idx="1"/>
          </p:nvPr>
        </p:nvSpPr>
        <p:spPr>
          <a:xfrm>
            <a:off x="655783" y="2871047"/>
            <a:ext cx="6456218" cy="3876116"/>
          </a:xfrm>
        </p:spPr>
        <p:txBody>
          <a:bodyPr>
            <a:normAutofit/>
          </a:bodyPr>
          <a:lstStyle/>
          <a:p>
            <a:r>
              <a:rPr lang="fr-FR" b="1" i="1" dirty="0">
                <a:solidFill>
                  <a:srgbClr val="002060"/>
                </a:solidFill>
              </a:rPr>
              <a:t>La segmentation des données en parties plus petites permet plusieurs communications différentes, provenant de nombreux utilisateurs, d’être imbriquées ( multiplexées) sur le même réseau.</a:t>
            </a:r>
          </a:p>
          <a:p>
            <a:endParaRPr lang="fr-FR" b="1" i="1" dirty="0">
              <a:solidFill>
                <a:srgbClr val="002060"/>
              </a:solidFill>
            </a:endParaRPr>
          </a:p>
          <a:p>
            <a:endParaRPr lang="fr-FR" b="1" i="1" dirty="0">
              <a:solidFill>
                <a:srgbClr val="002060"/>
              </a:solidFill>
            </a:endParaRPr>
          </a:p>
          <a:p>
            <a:r>
              <a:rPr lang="fr-FR" b="1" i="1" dirty="0">
                <a:solidFill>
                  <a:srgbClr val="002060"/>
                </a:solidFill>
              </a:rPr>
              <a:t>La couche transport ajoute un en-tête qui contient des données binaires pour identifier chaque segment de données et permettre à divers protocoles de couche transport d’exécuter différentes fonctions relatives à la gestion de la communication.</a:t>
            </a:r>
          </a:p>
        </p:txBody>
      </p:sp>
      <p:sp>
        <p:nvSpPr>
          <p:cNvPr id="4" name="ZoneTexte 3"/>
          <p:cNvSpPr txBox="1"/>
          <p:nvPr/>
        </p:nvSpPr>
        <p:spPr>
          <a:xfrm>
            <a:off x="3509818" y="2382982"/>
            <a:ext cx="548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000000"/>
                </a:solidFill>
                <a:latin typeface="Gill Sans MT" panose="020B0502020104020203"/>
              </a:rPr>
              <a:t>3</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 Multiplexage</a:t>
            </a:r>
          </a:p>
        </p:txBody>
      </p:sp>
      <p:pic>
        <p:nvPicPr>
          <p:cNvPr id="6" name="Image 5"/>
          <p:cNvPicPr>
            <a:picLocks noChangeAspect="1"/>
          </p:cNvPicPr>
          <p:nvPr/>
        </p:nvPicPr>
        <p:blipFill>
          <a:blip r:embed="rId2"/>
          <a:stretch>
            <a:fillRect/>
          </a:stretch>
        </p:blipFill>
        <p:spPr>
          <a:xfrm>
            <a:off x="7301657" y="2752314"/>
            <a:ext cx="4557834" cy="3657321"/>
          </a:xfrm>
          <a:prstGeom prst="rect">
            <a:avLst/>
          </a:prstGeom>
        </p:spPr>
      </p:pic>
    </p:spTree>
    <p:extLst>
      <p:ext uri="{BB962C8B-B14F-4D97-AF65-F5344CB8AC3E}">
        <p14:creationId xmlns:p14="http://schemas.microsoft.com/office/powerpoint/2010/main" val="4160141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protocole tcp - udp</a:t>
            </a:r>
          </a:p>
        </p:txBody>
      </p:sp>
      <p:sp>
        <p:nvSpPr>
          <p:cNvPr id="3" name="Espace réservé du contenu 2"/>
          <p:cNvSpPr>
            <a:spLocks noGrp="1"/>
          </p:cNvSpPr>
          <p:nvPr>
            <p:ph idx="1"/>
          </p:nvPr>
        </p:nvSpPr>
        <p:spPr>
          <a:xfrm>
            <a:off x="32881" y="3107695"/>
            <a:ext cx="7729728" cy="3101983"/>
          </a:xfrm>
        </p:spPr>
        <p:txBody>
          <a:bodyPr/>
          <a:lstStyle/>
          <a:p>
            <a:r>
              <a:rPr lang="fr-FR" b="1" dirty="0">
                <a:solidFill>
                  <a:srgbClr val="002060"/>
                </a:solidFill>
              </a:rPr>
              <a:t>La transmission de données via le protocole TCP est fiable dans la mesure ou ce dernier prend en charge la confirmation de remise des paquets.</a:t>
            </a:r>
          </a:p>
          <a:p>
            <a:endParaRPr lang="fr-FR" b="1" dirty="0">
              <a:solidFill>
                <a:srgbClr val="002060"/>
              </a:solidFill>
            </a:endParaRPr>
          </a:p>
          <a:p>
            <a:r>
              <a:rPr lang="fr-FR" b="1" dirty="0">
                <a:solidFill>
                  <a:srgbClr val="002060"/>
                </a:solidFill>
              </a:rPr>
              <a:t>3 opérations simples garantissent la fiabilité avec TCP :</a:t>
            </a:r>
          </a:p>
          <a:p>
            <a:pPr lvl="2"/>
            <a:r>
              <a:rPr lang="fr-FR" i="1" dirty="0">
                <a:solidFill>
                  <a:srgbClr val="002060"/>
                </a:solidFill>
              </a:rPr>
              <a:t>Le décompte et le suivi des segments de données transmis vers un hôte particulier depuis une application donnée.</a:t>
            </a:r>
          </a:p>
          <a:p>
            <a:pPr lvl="2"/>
            <a:r>
              <a:rPr lang="fr-FR" i="1" dirty="0">
                <a:solidFill>
                  <a:srgbClr val="002060"/>
                </a:solidFill>
              </a:rPr>
              <a:t>Les accusés de réception des données.</a:t>
            </a:r>
          </a:p>
          <a:p>
            <a:pPr lvl="2"/>
            <a:r>
              <a:rPr lang="fr-FR" i="1" dirty="0">
                <a:solidFill>
                  <a:srgbClr val="002060"/>
                </a:solidFill>
              </a:rPr>
              <a:t>La retransmission des données sans accusé de réception après un certain laps de temps.</a:t>
            </a:r>
          </a:p>
          <a:p>
            <a:endParaRPr lang="fr-FR" dirty="0"/>
          </a:p>
        </p:txBody>
      </p:sp>
      <p:sp>
        <p:nvSpPr>
          <p:cNvPr id="4" name="ZoneTexte 3"/>
          <p:cNvSpPr txBox="1"/>
          <p:nvPr/>
        </p:nvSpPr>
        <p:spPr>
          <a:xfrm>
            <a:off x="3897745" y="2368018"/>
            <a:ext cx="4239491" cy="369332"/>
          </a:xfrm>
          <a:prstGeom prst="rect">
            <a:avLst/>
          </a:prstGeom>
          <a:noFill/>
        </p:spPr>
        <p:txBody>
          <a:bodyPr wrap="square" rtlCol="0" anchor="ctr">
            <a:spAutoFit/>
          </a:bodyPr>
          <a:lstStyle/>
          <a:p>
            <a:pPr algn="ctr"/>
            <a:r>
              <a:rPr lang="fr-FR" dirty="0"/>
              <a:t>Le Protocole TCP </a:t>
            </a:r>
          </a:p>
        </p:txBody>
      </p:sp>
      <p:pic>
        <p:nvPicPr>
          <p:cNvPr id="5" name="Image 4"/>
          <p:cNvPicPr>
            <a:picLocks noChangeAspect="1"/>
          </p:cNvPicPr>
          <p:nvPr/>
        </p:nvPicPr>
        <p:blipFill>
          <a:blip r:embed="rId2"/>
          <a:stretch>
            <a:fillRect/>
          </a:stretch>
        </p:blipFill>
        <p:spPr>
          <a:xfrm>
            <a:off x="7912556" y="3045245"/>
            <a:ext cx="4096616" cy="3164433"/>
          </a:xfrm>
          <a:prstGeom prst="rect">
            <a:avLst/>
          </a:prstGeom>
        </p:spPr>
      </p:pic>
    </p:spTree>
    <p:extLst>
      <p:ext uri="{BB962C8B-B14F-4D97-AF65-F5344CB8AC3E}">
        <p14:creationId xmlns:p14="http://schemas.microsoft.com/office/powerpoint/2010/main" val="3591603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protocole tcp - udp</a:t>
            </a:r>
          </a:p>
        </p:txBody>
      </p:sp>
      <p:sp>
        <p:nvSpPr>
          <p:cNvPr id="3" name="Espace réservé du contenu 2"/>
          <p:cNvSpPr>
            <a:spLocks noGrp="1"/>
          </p:cNvSpPr>
          <p:nvPr>
            <p:ph idx="1"/>
          </p:nvPr>
        </p:nvSpPr>
        <p:spPr>
          <a:xfrm>
            <a:off x="600365" y="2951956"/>
            <a:ext cx="5994400" cy="3476553"/>
          </a:xfrm>
        </p:spPr>
        <p:txBody>
          <a:bodyPr>
            <a:normAutofit fontScale="85000" lnSpcReduction="10000"/>
          </a:bodyPr>
          <a:lstStyle/>
          <a:p>
            <a:r>
              <a:rPr lang="fr-FR" b="1" dirty="0">
                <a:solidFill>
                  <a:srgbClr val="002060"/>
                </a:solidFill>
              </a:rPr>
              <a:t>Si la fiabilité n’est pas nécessaire UDP est un meilleur choix de protocole de transport ( </a:t>
            </a:r>
            <a:r>
              <a:rPr lang="fr-FR" sz="1500" dirty="0">
                <a:solidFill>
                  <a:srgbClr val="002060"/>
                </a:solidFill>
              </a:rPr>
              <a:t>exemple VOIP comme </a:t>
            </a:r>
            <a:r>
              <a:rPr lang="fr-FR" sz="1500" dirty="0" err="1">
                <a:solidFill>
                  <a:srgbClr val="002060"/>
                </a:solidFill>
              </a:rPr>
              <a:t>skype</a:t>
            </a:r>
            <a:r>
              <a:rPr lang="fr-FR" b="1" dirty="0">
                <a:solidFill>
                  <a:srgbClr val="002060"/>
                </a:solidFill>
              </a:rPr>
              <a:t>).</a:t>
            </a:r>
          </a:p>
          <a:p>
            <a:r>
              <a:rPr lang="fr-FR" b="1" i="1" dirty="0">
                <a:solidFill>
                  <a:srgbClr val="002060"/>
                </a:solidFill>
              </a:rPr>
              <a:t>Le protocole UDP fournit des fonctions de base permettant d’acheminer des segments de données entre les applications appropriées avec peu de surcharge et de vérification des données.</a:t>
            </a:r>
          </a:p>
          <a:p>
            <a:pPr marL="0" indent="0">
              <a:buNone/>
            </a:pPr>
            <a:endParaRPr lang="fr-FR" sz="1000" b="1" i="1" dirty="0">
              <a:solidFill>
                <a:srgbClr val="002060"/>
              </a:solidFill>
            </a:endParaRPr>
          </a:p>
          <a:p>
            <a:r>
              <a:rPr lang="fr-FR" b="1" dirty="0">
                <a:solidFill>
                  <a:srgbClr val="002060"/>
                </a:solidFill>
              </a:rPr>
              <a:t>Certaines applications ne nécessitent pas de fiabilité. La fiabilité engendre une surcharge et d’éventuels retards de transmission.</a:t>
            </a:r>
          </a:p>
          <a:p>
            <a:pPr marL="0" indent="0">
              <a:buNone/>
            </a:pPr>
            <a:endParaRPr lang="fr-FR" sz="1000" b="1" dirty="0">
              <a:solidFill>
                <a:srgbClr val="002060"/>
              </a:solidFill>
            </a:endParaRPr>
          </a:p>
          <a:p>
            <a:r>
              <a:rPr lang="fr-FR" b="1" dirty="0">
                <a:solidFill>
                  <a:srgbClr val="002060"/>
                </a:solidFill>
              </a:rPr>
              <a:t>L’ajout de cette surcharge pour garantir la fiabilité de telle ou telle application peut réduire l’utilité de l’application et même en détériorer les performances.</a:t>
            </a:r>
          </a:p>
        </p:txBody>
      </p:sp>
      <p:sp>
        <p:nvSpPr>
          <p:cNvPr id="4" name="ZoneTexte 3"/>
          <p:cNvSpPr txBox="1"/>
          <p:nvPr/>
        </p:nvSpPr>
        <p:spPr>
          <a:xfrm>
            <a:off x="3897745" y="2368018"/>
            <a:ext cx="4239491"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Le Protocole UDP </a:t>
            </a:r>
          </a:p>
        </p:txBody>
      </p:sp>
      <p:pic>
        <p:nvPicPr>
          <p:cNvPr id="5" name="Image 4"/>
          <p:cNvPicPr>
            <a:picLocks noChangeAspect="1"/>
          </p:cNvPicPr>
          <p:nvPr/>
        </p:nvPicPr>
        <p:blipFill>
          <a:blip r:embed="rId2"/>
          <a:stretch>
            <a:fillRect/>
          </a:stretch>
        </p:blipFill>
        <p:spPr>
          <a:xfrm>
            <a:off x="6694200" y="2879922"/>
            <a:ext cx="5063692" cy="3264429"/>
          </a:xfrm>
          <a:prstGeom prst="rect">
            <a:avLst/>
          </a:prstGeom>
        </p:spPr>
      </p:pic>
    </p:spTree>
    <p:extLst>
      <p:ext uri="{BB962C8B-B14F-4D97-AF65-F5344CB8AC3E}">
        <p14:creationId xmlns:p14="http://schemas.microsoft.com/office/powerpoint/2010/main" val="2261090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protocole tcp - udp</a:t>
            </a:r>
          </a:p>
        </p:txBody>
      </p:sp>
      <p:sp>
        <p:nvSpPr>
          <p:cNvPr id="4" name="ZoneTexte 3"/>
          <p:cNvSpPr txBox="1"/>
          <p:nvPr/>
        </p:nvSpPr>
        <p:spPr>
          <a:xfrm>
            <a:off x="3897745" y="2368018"/>
            <a:ext cx="4239491"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Comparaison entre UDP –TCP </a:t>
            </a:r>
          </a:p>
        </p:txBody>
      </p:sp>
      <p:pic>
        <p:nvPicPr>
          <p:cNvPr id="6" name="Image 5"/>
          <p:cNvPicPr>
            <a:picLocks noChangeAspect="1"/>
          </p:cNvPicPr>
          <p:nvPr/>
        </p:nvPicPr>
        <p:blipFill>
          <a:blip r:embed="rId2"/>
          <a:stretch>
            <a:fillRect/>
          </a:stretch>
        </p:blipFill>
        <p:spPr>
          <a:xfrm>
            <a:off x="3031116" y="3028402"/>
            <a:ext cx="6140594" cy="3432434"/>
          </a:xfrm>
          <a:prstGeom prst="rect">
            <a:avLst/>
          </a:prstGeom>
        </p:spPr>
      </p:pic>
      <p:sp>
        <p:nvSpPr>
          <p:cNvPr id="7" name="Accolade ouvrante 6"/>
          <p:cNvSpPr/>
          <p:nvPr/>
        </p:nvSpPr>
        <p:spPr>
          <a:xfrm>
            <a:off x="2503055" y="2951956"/>
            <a:ext cx="434109" cy="3508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a:off x="359424" y="3498001"/>
            <a:ext cx="2096655" cy="1754326"/>
          </a:xfrm>
          <a:prstGeom prst="rect">
            <a:avLst/>
          </a:prstGeom>
          <a:noFill/>
        </p:spPr>
        <p:txBody>
          <a:bodyPr wrap="square" rtlCol="0" anchor="ctr">
            <a:spAutoFit/>
          </a:bodyPr>
          <a:lstStyle/>
          <a:p>
            <a:pPr algn="ctr"/>
            <a:r>
              <a:rPr lang="fr-FR" dirty="0"/>
              <a:t>UDP est un choix mieux adapté aux applications qui peuvent tolérer un certain niveau de perte de données </a:t>
            </a:r>
          </a:p>
        </p:txBody>
      </p:sp>
      <p:sp>
        <p:nvSpPr>
          <p:cNvPr id="9" name="ZoneTexte 8"/>
          <p:cNvSpPr txBox="1"/>
          <p:nvPr/>
        </p:nvSpPr>
        <p:spPr>
          <a:xfrm>
            <a:off x="138545" y="5458691"/>
            <a:ext cx="2364509" cy="784830"/>
          </a:xfrm>
          <a:prstGeom prst="rect">
            <a:avLst/>
          </a:prstGeom>
          <a:noFill/>
        </p:spPr>
        <p:txBody>
          <a:bodyPr wrap="square" rtlCol="0">
            <a:spAutoFit/>
          </a:bodyPr>
          <a:lstStyle/>
          <a:p>
            <a:pPr algn="ctr"/>
            <a:r>
              <a:rPr lang="fr-FR" sz="1500" b="1" dirty="0">
                <a:solidFill>
                  <a:srgbClr val="002060"/>
                </a:solidFill>
              </a:rPr>
              <a:t>Streaming </a:t>
            </a:r>
            <a:r>
              <a:rPr lang="fr-FR" sz="1500" b="1" dirty="0" err="1">
                <a:solidFill>
                  <a:srgbClr val="002060"/>
                </a:solidFill>
              </a:rPr>
              <a:t>video</a:t>
            </a:r>
            <a:r>
              <a:rPr lang="fr-FR" sz="1500" b="1" dirty="0">
                <a:solidFill>
                  <a:srgbClr val="002060"/>
                </a:solidFill>
              </a:rPr>
              <a:t>  Streaming audio  </a:t>
            </a:r>
          </a:p>
          <a:p>
            <a:pPr algn="ctr"/>
            <a:r>
              <a:rPr lang="fr-FR" sz="1500" b="1" dirty="0" err="1">
                <a:solidFill>
                  <a:srgbClr val="002060"/>
                </a:solidFill>
              </a:rPr>
              <a:t>VoIP</a:t>
            </a:r>
            <a:endParaRPr lang="fr-FR" sz="1500" b="1" dirty="0">
              <a:solidFill>
                <a:srgbClr val="002060"/>
              </a:solidFill>
            </a:endParaRPr>
          </a:p>
        </p:txBody>
      </p:sp>
      <p:sp>
        <p:nvSpPr>
          <p:cNvPr id="10" name="Accolade fermante 9"/>
          <p:cNvSpPr/>
          <p:nvPr/>
        </p:nvSpPr>
        <p:spPr>
          <a:xfrm>
            <a:off x="9171710" y="3028402"/>
            <a:ext cx="443345" cy="34324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9615055" y="3179348"/>
            <a:ext cx="2373745" cy="2308324"/>
          </a:xfrm>
          <a:prstGeom prst="rect">
            <a:avLst/>
          </a:prstGeom>
          <a:noFill/>
        </p:spPr>
        <p:txBody>
          <a:bodyPr wrap="square" rtlCol="0" anchor="ctr">
            <a:spAutoFit/>
          </a:bodyPr>
          <a:lstStyle/>
          <a:p>
            <a:pPr algn="ctr"/>
            <a:r>
              <a:rPr lang="fr-FR" dirty="0"/>
              <a:t>TCP est un bon choix pour les applications dont les segments doivent arriver dans un ordre bien précis et les applications qui ne tolèrent pas les pertes de données</a:t>
            </a:r>
          </a:p>
        </p:txBody>
      </p:sp>
      <p:sp>
        <p:nvSpPr>
          <p:cNvPr id="12" name="ZoneTexte 11"/>
          <p:cNvSpPr txBox="1"/>
          <p:nvPr/>
        </p:nvSpPr>
        <p:spPr>
          <a:xfrm>
            <a:off x="9624291" y="5686968"/>
            <a:ext cx="2364509" cy="784830"/>
          </a:xfrm>
          <a:prstGeom prst="rect">
            <a:avLst/>
          </a:prstGeom>
          <a:noFill/>
        </p:spPr>
        <p:txBody>
          <a:bodyPr wrap="square" rtlCol="0">
            <a:spAutoFit/>
          </a:bodyPr>
          <a:lstStyle/>
          <a:p>
            <a:pPr algn="ctr"/>
            <a:r>
              <a:rPr lang="fr-FR" sz="1500" b="1" dirty="0">
                <a:solidFill>
                  <a:srgbClr val="002060"/>
                </a:solidFill>
              </a:rPr>
              <a:t>Base de données</a:t>
            </a:r>
          </a:p>
          <a:p>
            <a:pPr algn="ctr"/>
            <a:r>
              <a:rPr lang="fr-FR" sz="1500" b="1" dirty="0">
                <a:solidFill>
                  <a:srgbClr val="002060"/>
                </a:solidFill>
              </a:rPr>
              <a:t>Navigateurs web</a:t>
            </a:r>
          </a:p>
          <a:p>
            <a:pPr algn="ctr"/>
            <a:r>
              <a:rPr lang="fr-FR" sz="1500" b="1" dirty="0">
                <a:solidFill>
                  <a:srgbClr val="002060"/>
                </a:solidFill>
              </a:rPr>
              <a:t>Clients messagerie</a:t>
            </a:r>
          </a:p>
        </p:txBody>
      </p:sp>
    </p:spTree>
    <p:extLst>
      <p:ext uri="{BB962C8B-B14F-4D97-AF65-F5344CB8AC3E}">
        <p14:creationId xmlns:p14="http://schemas.microsoft.com/office/powerpoint/2010/main" val="1623669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ports</a:t>
            </a:r>
          </a:p>
        </p:txBody>
      </p:sp>
      <p:sp>
        <p:nvSpPr>
          <p:cNvPr id="3" name="Espace réservé du contenu 2"/>
          <p:cNvSpPr>
            <a:spLocks noGrp="1"/>
          </p:cNvSpPr>
          <p:nvPr>
            <p:ph idx="1"/>
          </p:nvPr>
        </p:nvSpPr>
        <p:spPr>
          <a:xfrm>
            <a:off x="448518" y="2813535"/>
            <a:ext cx="6301074" cy="3101983"/>
          </a:xfrm>
        </p:spPr>
        <p:txBody>
          <a:bodyPr/>
          <a:lstStyle/>
          <a:p>
            <a:r>
              <a:rPr lang="fr-FR" dirty="0"/>
              <a:t>La couche transport doit pouvoir séparer et gérer plusieurs communications ayant différentes exigences de transmission.</a:t>
            </a:r>
          </a:p>
          <a:p>
            <a:r>
              <a:rPr lang="fr-FR" dirty="0"/>
              <a:t>Différentes applications envoient et reçoivent simultanément des données sur le réseau.</a:t>
            </a:r>
          </a:p>
          <a:p>
            <a:r>
              <a:rPr lang="fr-FR" dirty="0"/>
              <a:t>Des valeurs d’en-tête uniques permettent aux protocoles UDP et TCP de gérer plusieurs conversations simultanées en identifiant ces applications.</a:t>
            </a:r>
          </a:p>
          <a:p>
            <a:r>
              <a:rPr lang="fr-FR" dirty="0"/>
              <a:t>Ces identificateurs uniques sont </a:t>
            </a:r>
            <a:r>
              <a:rPr lang="fr-FR" b="1" i="1" dirty="0">
                <a:solidFill>
                  <a:srgbClr val="002060"/>
                </a:solidFill>
              </a:rPr>
              <a:t>les numéros de port.</a:t>
            </a:r>
          </a:p>
        </p:txBody>
      </p:sp>
      <p:pic>
        <p:nvPicPr>
          <p:cNvPr id="4" name="Image 3"/>
          <p:cNvPicPr>
            <a:picLocks noChangeAspect="1"/>
          </p:cNvPicPr>
          <p:nvPr/>
        </p:nvPicPr>
        <p:blipFill>
          <a:blip r:embed="rId2"/>
          <a:stretch>
            <a:fillRect/>
          </a:stretch>
        </p:blipFill>
        <p:spPr>
          <a:xfrm>
            <a:off x="6911765" y="2813535"/>
            <a:ext cx="5041423" cy="2888051"/>
          </a:xfrm>
          <a:prstGeom prst="rect">
            <a:avLst/>
          </a:prstGeom>
        </p:spPr>
      </p:pic>
    </p:spTree>
    <p:extLst>
      <p:ext uri="{BB962C8B-B14F-4D97-AF65-F5344CB8AC3E}">
        <p14:creationId xmlns:p14="http://schemas.microsoft.com/office/powerpoint/2010/main" val="297032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1778" y="686409"/>
            <a:ext cx="4486656" cy="1141497"/>
          </a:xfrm>
        </p:spPr>
        <p:txBody>
          <a:bodyPr/>
          <a:lstStyle/>
          <a:p>
            <a:r>
              <a:rPr lang="fr-FR" dirty="0"/>
              <a:t>Utilisation des ports</a:t>
            </a:r>
          </a:p>
        </p:txBody>
      </p:sp>
      <p:sp>
        <p:nvSpPr>
          <p:cNvPr id="3" name="Espace réservé du contenu 2"/>
          <p:cNvSpPr>
            <a:spLocks noGrp="1"/>
          </p:cNvSpPr>
          <p:nvPr>
            <p:ph idx="1"/>
          </p:nvPr>
        </p:nvSpPr>
        <p:spPr>
          <a:xfrm>
            <a:off x="6315959" y="1257157"/>
            <a:ext cx="5703216" cy="4620454"/>
          </a:xfrm>
        </p:spPr>
        <p:txBody>
          <a:bodyPr/>
          <a:lstStyle/>
          <a:p>
            <a:r>
              <a:rPr lang="fr-FR" b="1" u="sng" dirty="0">
                <a:solidFill>
                  <a:srgbClr val="002060"/>
                </a:solidFill>
              </a:rPr>
              <a:t>Port source : </a:t>
            </a:r>
          </a:p>
          <a:p>
            <a:pPr lvl="2"/>
            <a:r>
              <a:rPr lang="fr-FR" b="1" i="1" dirty="0">
                <a:solidFill>
                  <a:srgbClr val="002060"/>
                </a:solidFill>
              </a:rPr>
              <a:t>Le numéro du port est choisi de manière dynamique par le périphérique émetteur pour identifier une conversation entre 2 périphériques.</a:t>
            </a:r>
          </a:p>
          <a:p>
            <a:pPr lvl="2"/>
            <a:r>
              <a:rPr lang="fr-FR" b="1" i="1" dirty="0">
                <a:solidFill>
                  <a:srgbClr val="002060"/>
                </a:solidFill>
              </a:rPr>
              <a:t>Un client http envoie habituellement plusieurs requêtes web en même temps. Chaque conversation http est suivie en fonction des ports sources.</a:t>
            </a:r>
          </a:p>
          <a:p>
            <a:pPr lvl="2"/>
            <a:endParaRPr lang="fr-FR" b="1" i="1" dirty="0">
              <a:solidFill>
                <a:srgbClr val="002060"/>
              </a:solidFill>
            </a:endParaRPr>
          </a:p>
          <a:p>
            <a:r>
              <a:rPr lang="fr-FR" b="1" u="sng" dirty="0">
                <a:solidFill>
                  <a:srgbClr val="002060"/>
                </a:solidFill>
              </a:rPr>
              <a:t>Port destination : </a:t>
            </a:r>
          </a:p>
          <a:p>
            <a:pPr lvl="2"/>
            <a:r>
              <a:rPr lang="fr-FR" b="1" i="1" dirty="0">
                <a:solidFill>
                  <a:srgbClr val="002060"/>
                </a:solidFill>
              </a:rPr>
              <a:t>Sert à identifier une application ou un service qui s’exécute sur le serveur.</a:t>
            </a:r>
          </a:p>
          <a:p>
            <a:pPr lvl="2"/>
            <a:r>
              <a:rPr lang="fr-FR" b="1" i="1" dirty="0">
                <a:solidFill>
                  <a:srgbClr val="002060"/>
                </a:solidFill>
              </a:rPr>
              <a:t>Un serveur peut offrir plusieurs services à la fois, c’est-à-dire un service web sur le port 80 en même temps qu’un service FTP sur le port 21.</a:t>
            </a:r>
          </a:p>
        </p:txBody>
      </p:sp>
      <p:pic>
        <p:nvPicPr>
          <p:cNvPr id="6" name="Image 5"/>
          <p:cNvPicPr>
            <a:picLocks noChangeAspect="1"/>
          </p:cNvPicPr>
          <p:nvPr/>
        </p:nvPicPr>
        <p:blipFill>
          <a:blip r:embed="rId2"/>
          <a:stretch>
            <a:fillRect/>
          </a:stretch>
        </p:blipFill>
        <p:spPr>
          <a:xfrm>
            <a:off x="431080" y="2262433"/>
            <a:ext cx="5368053" cy="3280477"/>
          </a:xfrm>
          <a:prstGeom prst="rect">
            <a:avLst/>
          </a:prstGeom>
        </p:spPr>
      </p:pic>
      <p:sp>
        <p:nvSpPr>
          <p:cNvPr id="7" name="ZoneTexte 6"/>
          <p:cNvSpPr txBox="1"/>
          <p:nvPr/>
        </p:nvSpPr>
        <p:spPr>
          <a:xfrm>
            <a:off x="7371761" y="695645"/>
            <a:ext cx="3827282" cy="369332"/>
          </a:xfrm>
          <a:prstGeom prst="rect">
            <a:avLst/>
          </a:prstGeom>
          <a:noFill/>
        </p:spPr>
        <p:txBody>
          <a:bodyPr wrap="square" rtlCol="0" anchor="ctr">
            <a:spAutoFit/>
          </a:bodyPr>
          <a:lstStyle/>
          <a:p>
            <a:pPr algn="ctr"/>
            <a:r>
              <a:rPr lang="fr-FR" dirty="0"/>
              <a:t>Numéro de port</a:t>
            </a:r>
          </a:p>
        </p:txBody>
      </p:sp>
    </p:spTree>
    <p:extLst>
      <p:ext uri="{BB962C8B-B14F-4D97-AF65-F5344CB8AC3E}">
        <p14:creationId xmlns:p14="http://schemas.microsoft.com/office/powerpoint/2010/main" val="1781514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1778" y="686409"/>
            <a:ext cx="4486656" cy="1141497"/>
          </a:xfrm>
        </p:spPr>
        <p:txBody>
          <a:bodyPr/>
          <a:lstStyle/>
          <a:p>
            <a:r>
              <a:rPr lang="fr-FR" dirty="0"/>
              <a:t>Utilisation des ports</a:t>
            </a:r>
          </a:p>
        </p:txBody>
      </p:sp>
      <p:sp>
        <p:nvSpPr>
          <p:cNvPr id="3" name="Espace réservé du contenu 2"/>
          <p:cNvSpPr>
            <a:spLocks noGrp="1"/>
          </p:cNvSpPr>
          <p:nvPr>
            <p:ph idx="1"/>
          </p:nvPr>
        </p:nvSpPr>
        <p:spPr>
          <a:xfrm>
            <a:off x="6315959" y="1404938"/>
            <a:ext cx="5703216" cy="4367789"/>
          </a:xfrm>
        </p:spPr>
        <p:txBody>
          <a:bodyPr>
            <a:normAutofit/>
          </a:bodyPr>
          <a:lstStyle/>
          <a:p>
            <a:r>
              <a:rPr lang="fr-FR" sz="1600" dirty="0">
                <a:solidFill>
                  <a:srgbClr val="002060"/>
                </a:solidFill>
              </a:rPr>
              <a:t>La combinaison de l’adresse IP source et du numéro de port source, ou de l’adresse IP de destination et du numéro de port destination, est </a:t>
            </a:r>
            <a:r>
              <a:rPr lang="fr-FR" sz="1600" b="1" i="1" dirty="0">
                <a:solidFill>
                  <a:srgbClr val="002060"/>
                </a:solidFill>
              </a:rPr>
              <a:t>appelée une interface de connexion.</a:t>
            </a:r>
          </a:p>
          <a:p>
            <a:r>
              <a:rPr lang="fr-FR" sz="1600" b="1" i="1" dirty="0">
                <a:solidFill>
                  <a:srgbClr val="002060"/>
                </a:solidFill>
              </a:rPr>
              <a:t>L’interface de connexion </a:t>
            </a:r>
            <a:r>
              <a:rPr lang="fr-FR" sz="1600" dirty="0">
                <a:solidFill>
                  <a:srgbClr val="002060"/>
                </a:solidFill>
              </a:rPr>
              <a:t>sert à identifier le serveur et le service demandés par le client.</a:t>
            </a:r>
          </a:p>
          <a:p>
            <a:r>
              <a:rPr lang="fr-FR" sz="1600" b="1" i="1" dirty="0">
                <a:solidFill>
                  <a:srgbClr val="002060"/>
                </a:solidFill>
              </a:rPr>
              <a:t>2 interfaces de connexion </a:t>
            </a:r>
            <a:r>
              <a:rPr lang="fr-FR" sz="1600" i="1" dirty="0">
                <a:solidFill>
                  <a:srgbClr val="002060"/>
                </a:solidFill>
              </a:rPr>
              <a:t>forment une paire d’interfaces de connexion (192.168.1.5:1099, 192.168.1.7:80).</a:t>
            </a:r>
          </a:p>
          <a:p>
            <a:r>
              <a:rPr lang="fr-FR" sz="1600" b="1" dirty="0">
                <a:solidFill>
                  <a:srgbClr val="002060"/>
                </a:solidFill>
              </a:rPr>
              <a:t>Les interfaces de connexion </a:t>
            </a:r>
            <a:r>
              <a:rPr lang="fr-FR" sz="1600" i="1" dirty="0">
                <a:solidFill>
                  <a:srgbClr val="002060"/>
                </a:solidFill>
              </a:rPr>
              <a:t>permettent à plusieurs processus actifs sur un client et aux multiples connexions à un processus serveur de se distinguer les uns des autres.</a:t>
            </a:r>
          </a:p>
          <a:p>
            <a:r>
              <a:rPr lang="fr-FR" sz="1600" b="1" dirty="0">
                <a:solidFill>
                  <a:srgbClr val="002060"/>
                </a:solidFill>
              </a:rPr>
              <a:t>Le numéro du port </a:t>
            </a:r>
            <a:r>
              <a:rPr lang="fr-FR" sz="1600" i="1" dirty="0">
                <a:solidFill>
                  <a:srgbClr val="002060"/>
                </a:solidFill>
              </a:rPr>
              <a:t>source fait office d’adresse de retour pour l’application envoyant la requête.</a:t>
            </a:r>
          </a:p>
          <a:p>
            <a:r>
              <a:rPr lang="fr-FR" sz="1600" i="1" dirty="0">
                <a:solidFill>
                  <a:srgbClr val="002060"/>
                </a:solidFill>
              </a:rPr>
              <a:t>La rôle de</a:t>
            </a:r>
            <a:r>
              <a:rPr lang="fr-FR" sz="1600" b="1" dirty="0">
                <a:solidFill>
                  <a:srgbClr val="002060"/>
                </a:solidFill>
              </a:rPr>
              <a:t> la couche transport </a:t>
            </a:r>
            <a:r>
              <a:rPr lang="fr-FR" sz="1600" i="1" dirty="0">
                <a:solidFill>
                  <a:srgbClr val="002060"/>
                </a:solidFill>
              </a:rPr>
              <a:t>est de suivre les interfaces de connexion actives.</a:t>
            </a:r>
          </a:p>
        </p:txBody>
      </p:sp>
      <p:sp>
        <p:nvSpPr>
          <p:cNvPr id="7" name="ZoneTexte 6"/>
          <p:cNvSpPr txBox="1"/>
          <p:nvPr/>
        </p:nvSpPr>
        <p:spPr>
          <a:xfrm>
            <a:off x="7371761" y="686409"/>
            <a:ext cx="3827282"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Paires d’interfaces de connexion</a:t>
            </a:r>
          </a:p>
        </p:txBody>
      </p:sp>
      <p:pic>
        <p:nvPicPr>
          <p:cNvPr id="4" name="Image 3"/>
          <p:cNvPicPr>
            <a:picLocks noChangeAspect="1"/>
          </p:cNvPicPr>
          <p:nvPr/>
        </p:nvPicPr>
        <p:blipFill>
          <a:blip r:embed="rId2"/>
          <a:stretch>
            <a:fillRect/>
          </a:stretch>
        </p:blipFill>
        <p:spPr>
          <a:xfrm>
            <a:off x="212435" y="2104326"/>
            <a:ext cx="5726545" cy="4014629"/>
          </a:xfrm>
          <a:prstGeom prst="rect">
            <a:avLst/>
          </a:prstGeom>
        </p:spPr>
      </p:pic>
    </p:spTree>
    <p:extLst>
      <p:ext uri="{BB962C8B-B14F-4D97-AF65-F5344CB8AC3E}">
        <p14:creationId xmlns:p14="http://schemas.microsoft.com/office/powerpoint/2010/main" val="3891210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Utilisation des ports</a:t>
            </a:r>
          </a:p>
        </p:txBody>
      </p:sp>
      <p:pic>
        <p:nvPicPr>
          <p:cNvPr id="8" name="Image 7"/>
          <p:cNvPicPr>
            <a:picLocks noChangeAspect="1"/>
          </p:cNvPicPr>
          <p:nvPr/>
        </p:nvPicPr>
        <p:blipFill>
          <a:blip r:embed="rId2"/>
          <a:stretch>
            <a:fillRect/>
          </a:stretch>
        </p:blipFill>
        <p:spPr>
          <a:xfrm>
            <a:off x="3759200" y="2245775"/>
            <a:ext cx="4433455" cy="4433455"/>
          </a:xfrm>
          <a:prstGeom prst="rect">
            <a:avLst/>
          </a:prstGeom>
        </p:spPr>
      </p:pic>
    </p:spTree>
    <p:extLst>
      <p:ext uri="{BB962C8B-B14F-4D97-AF65-F5344CB8AC3E}">
        <p14:creationId xmlns:p14="http://schemas.microsoft.com/office/powerpoint/2010/main" val="419790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Processus de communication tcp</a:t>
            </a:r>
          </a:p>
        </p:txBody>
      </p:sp>
      <p:sp>
        <p:nvSpPr>
          <p:cNvPr id="6" name="Espace réservé du contenu 5"/>
          <p:cNvSpPr>
            <a:spLocks noGrp="1"/>
          </p:cNvSpPr>
          <p:nvPr>
            <p:ph idx="1"/>
          </p:nvPr>
        </p:nvSpPr>
        <p:spPr>
          <a:xfrm>
            <a:off x="2231136" y="2638044"/>
            <a:ext cx="7729728" cy="3855120"/>
          </a:xfrm>
        </p:spPr>
        <p:txBody>
          <a:bodyPr/>
          <a:lstStyle/>
          <a:p>
            <a:r>
              <a:rPr lang="fr-FR" dirty="0"/>
              <a:t>Chaque processus d’application actif sur le serveur utilise un numéro de port.</a:t>
            </a:r>
          </a:p>
          <a:p>
            <a:r>
              <a:rPr lang="fr-FR" dirty="0"/>
              <a:t>2 services ne peuvent pas être affectés au même numéro de port d’un serveur au sein des mêmes services de la couche transport.</a:t>
            </a:r>
          </a:p>
          <a:p>
            <a:r>
              <a:rPr lang="fr-FR" dirty="0"/>
              <a:t>Quand une application de serveur active est attribuée à un port spécifique, on considère que ce port est ouvert.</a:t>
            </a:r>
          </a:p>
          <a:p>
            <a:r>
              <a:rPr lang="fr-FR" dirty="0"/>
              <a:t>Chaque demande de client envoyée à un port est acceptée et traitée par l’application de serveur liée à ce port.</a:t>
            </a:r>
          </a:p>
          <a:p>
            <a:r>
              <a:rPr lang="fr-FR" dirty="0"/>
              <a:t>De nombreux ports peuvent être ouverts simultanément sur un serveur, chacun étant destiné à une application de serveur active.</a:t>
            </a:r>
          </a:p>
        </p:txBody>
      </p:sp>
    </p:spTree>
    <p:extLst>
      <p:ext uri="{BB962C8B-B14F-4D97-AF65-F5344CB8AC3E}">
        <p14:creationId xmlns:p14="http://schemas.microsoft.com/office/powerpoint/2010/main" val="2684193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1AE126-4798-8148-AAA2-FDDE8BA8E7B6}"/>
              </a:ext>
            </a:extLst>
          </p:cNvPr>
          <p:cNvSpPr>
            <a:spLocks noGrp="1"/>
          </p:cNvSpPr>
          <p:nvPr>
            <p:ph type="title"/>
          </p:nvPr>
        </p:nvSpPr>
        <p:spPr>
          <a:xfrm>
            <a:off x="969265" y="111497"/>
            <a:ext cx="4486656" cy="1141497"/>
          </a:xfrm>
        </p:spPr>
        <p:txBody>
          <a:bodyPr/>
          <a:lstStyle/>
          <a:p>
            <a:r>
              <a:rPr lang="fr-FR" dirty="0"/>
              <a:t>ENTETE TCP</a:t>
            </a:r>
          </a:p>
        </p:txBody>
      </p:sp>
      <p:pic>
        <p:nvPicPr>
          <p:cNvPr id="10" name="Espace réservé du contenu 9">
            <a:extLst>
              <a:ext uri="{FF2B5EF4-FFF2-40B4-BE49-F238E27FC236}">
                <a16:creationId xmlns:a16="http://schemas.microsoft.com/office/drawing/2014/main" id="{6DE52BCB-1803-944C-9FE6-7D0C424EC4CA}"/>
              </a:ext>
            </a:extLst>
          </p:cNvPr>
          <p:cNvPicPr>
            <a:picLocks noGrp="1" noChangeAspect="1"/>
          </p:cNvPicPr>
          <p:nvPr>
            <p:ph idx="1"/>
          </p:nvPr>
        </p:nvPicPr>
        <p:blipFill>
          <a:blip r:embed="rId2"/>
          <a:stretch>
            <a:fillRect/>
          </a:stretch>
        </p:blipFill>
        <p:spPr>
          <a:xfrm>
            <a:off x="1591565" y="1329325"/>
            <a:ext cx="3094736" cy="2595585"/>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D5C2112A-45C2-E54A-A734-B5ECAA921DFB}"/>
              </a:ext>
            </a:extLst>
          </p:cNvPr>
          <p:cNvPicPr>
            <a:picLocks noChangeAspect="1"/>
          </p:cNvPicPr>
          <p:nvPr/>
        </p:nvPicPr>
        <p:blipFill>
          <a:blip r:embed="rId3"/>
          <a:stretch>
            <a:fillRect/>
          </a:stretch>
        </p:blipFill>
        <p:spPr>
          <a:xfrm>
            <a:off x="234950" y="4052041"/>
            <a:ext cx="5625612" cy="1676400"/>
          </a:xfrm>
          <a:prstGeom prst="rect">
            <a:avLst/>
          </a:prstGeom>
          <a:ln>
            <a:noFill/>
          </a:ln>
          <a:effectLst>
            <a:outerShdw blurRad="292100" dist="139700" dir="2700000" algn="tl" rotWithShape="0">
              <a:srgbClr val="333333">
                <a:alpha val="65000"/>
              </a:srgbClr>
            </a:outerShdw>
          </a:effectLst>
        </p:spPr>
      </p:pic>
      <p:sp>
        <p:nvSpPr>
          <p:cNvPr id="13" name="Espace réservé du contenu 3">
            <a:extLst>
              <a:ext uri="{FF2B5EF4-FFF2-40B4-BE49-F238E27FC236}">
                <a16:creationId xmlns:a16="http://schemas.microsoft.com/office/drawing/2014/main" id="{07BCF9C0-7E74-F345-95E0-234F504F6B7C}"/>
              </a:ext>
            </a:extLst>
          </p:cNvPr>
          <p:cNvSpPr txBox="1">
            <a:spLocks/>
          </p:cNvSpPr>
          <p:nvPr/>
        </p:nvSpPr>
        <p:spPr>
          <a:xfrm>
            <a:off x="6070600" y="409194"/>
            <a:ext cx="6184900" cy="656310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fr-FR" sz="1600" b="1" dirty="0">
                <a:solidFill>
                  <a:srgbClr val="002060"/>
                </a:solidFill>
              </a:rPr>
              <a:t>Port source </a:t>
            </a:r>
            <a:r>
              <a:rPr lang="fr-FR" dirty="0"/>
              <a:t>: </a:t>
            </a:r>
            <a:r>
              <a:rPr lang="fr-FR" sz="1300" dirty="0"/>
              <a:t>Le champ Port source est codé sur 16 bits et correspond au port relatif à l’application en cours sur la machine source.</a:t>
            </a:r>
          </a:p>
          <a:p>
            <a:r>
              <a:rPr lang="fr-FR" sz="1600" b="1" dirty="0">
                <a:solidFill>
                  <a:srgbClr val="002060"/>
                </a:solidFill>
              </a:rPr>
              <a:t>Port destination </a:t>
            </a:r>
            <a:r>
              <a:rPr lang="fr-FR" sz="1200" dirty="0"/>
              <a:t>: </a:t>
            </a:r>
            <a:r>
              <a:rPr lang="fr-FR" sz="1300" dirty="0"/>
              <a:t>Le champ Port destination est codé sur 16 bits et correspond au port relatif à l’application en cours sur la machine de destination.</a:t>
            </a:r>
          </a:p>
          <a:p>
            <a:r>
              <a:rPr lang="fr-FR" sz="1600" b="1" dirty="0">
                <a:solidFill>
                  <a:srgbClr val="002060"/>
                </a:solidFill>
              </a:rPr>
              <a:t>Numéro de séquence </a:t>
            </a:r>
            <a:r>
              <a:rPr lang="fr-FR" sz="1200" dirty="0"/>
              <a:t>: </a:t>
            </a:r>
            <a:r>
              <a:rPr lang="fr-FR" sz="1300" dirty="0"/>
              <a:t>Le champ Numéro de séquence est codé sur 32 bits et correspond au numéro du paquet. Cette valeur permet de situer à quel endroit du flux de données le paquet, qui est arrivé, doit se situer par rapport aux autres paquets.</a:t>
            </a:r>
          </a:p>
          <a:p>
            <a:r>
              <a:rPr lang="fr-FR" sz="1600" b="1" dirty="0">
                <a:solidFill>
                  <a:srgbClr val="002060"/>
                </a:solidFill>
              </a:rPr>
              <a:t>Numéro d’</a:t>
            </a:r>
            <a:r>
              <a:rPr lang="fr-FR" sz="1600" b="1" dirty="0" err="1">
                <a:solidFill>
                  <a:srgbClr val="002060"/>
                </a:solidFill>
              </a:rPr>
              <a:t>Ack</a:t>
            </a:r>
            <a:r>
              <a:rPr lang="fr-FR" sz="1600" b="1" dirty="0">
                <a:solidFill>
                  <a:srgbClr val="002060"/>
                </a:solidFill>
              </a:rPr>
              <a:t> ou d’accusé de réception </a:t>
            </a:r>
            <a:r>
              <a:rPr lang="fr-FR" sz="1200" dirty="0"/>
              <a:t>: </a:t>
            </a:r>
            <a:r>
              <a:rPr lang="fr-FR" sz="1300" dirty="0"/>
              <a:t>Le champ Numéro de séquence est codé sur 32 bits et définit un acquittement pour les paquets reçus. Cette valeur signale le prochain numéro de paquet attendu. Par exemple, si il vaut 1500, cela signifie que tous les Datagrammes &lt;1500 ont été reçus.</a:t>
            </a:r>
          </a:p>
          <a:p>
            <a:r>
              <a:rPr lang="fr-FR" sz="1600" b="1" dirty="0">
                <a:solidFill>
                  <a:srgbClr val="002060"/>
                </a:solidFill>
              </a:rPr>
              <a:t>Longueur entête </a:t>
            </a:r>
            <a:r>
              <a:rPr lang="fr-FR" sz="1200" dirty="0"/>
              <a:t>: </a:t>
            </a:r>
            <a:r>
              <a:rPr lang="fr-FR" sz="1300" dirty="0"/>
              <a:t>Le champ Offset est codé sur 4 bits et définit le nombre de mots de 32 bits dans l’entête TCP. Ce champ indique donc où les données commencent.</a:t>
            </a:r>
          </a:p>
          <a:p>
            <a:r>
              <a:rPr lang="fr-FR" sz="1600" b="1" dirty="0">
                <a:solidFill>
                  <a:srgbClr val="002060"/>
                </a:solidFill>
              </a:rPr>
              <a:t>Réservé : </a:t>
            </a:r>
            <a:r>
              <a:rPr lang="fr-FR" sz="1300" dirty="0"/>
              <a:t>Le champ Réservé est codé sur 6 bits et il servira pour des besoins futurs. Ce champ doit être marqué à 0. Au jour d’aujourd’hui, on peut considérer que les besoins futurs se transforment en un champ non utilisé.</a:t>
            </a:r>
          </a:p>
          <a:p>
            <a:r>
              <a:rPr lang="fr-FR" sz="1600" b="1" dirty="0">
                <a:solidFill>
                  <a:srgbClr val="002060"/>
                </a:solidFill>
              </a:rPr>
              <a:t>Flags ou indicateurs : </a:t>
            </a:r>
            <a:r>
              <a:rPr lang="fr-FR" sz="1300" dirty="0"/>
              <a:t>Le champ URG est codé sur 1 bit et indique que le champ Pointeur de donnée urgente est utilisé - Le champ ACK est codé sur 1 bit et indique que le numéro de séquence pour les acquittements est valide - Le champ PSH est codé sur 1 bit et indique au récepteur de délivrer les données à l’application  et de ne pas attendre le remplissage des tampons - Le champ RST est codé sur 1 bit et demande la réinitialisation de la connexion - Le champ SYN est codé sur 1 bit et indique la synchronisation des numéros de séquence - Le champ FIN est codé sur 1 bit et indique fin de transmission.</a:t>
            </a:r>
            <a:endParaRPr lang="fr-FR" sz="1300" b="1" dirty="0">
              <a:solidFill>
                <a:srgbClr val="002060"/>
              </a:solidFill>
            </a:endParaRPr>
          </a:p>
          <a:p>
            <a:r>
              <a:rPr lang="fr-FR" sz="1600" b="1" dirty="0">
                <a:solidFill>
                  <a:srgbClr val="002060"/>
                </a:solidFill>
              </a:rPr>
              <a:t>Window size : </a:t>
            </a:r>
            <a:r>
              <a:rPr lang="fr-FR" sz="1300" dirty="0"/>
              <a:t>correspond au nombre d’octets à partir de la position marquée dans l’accusé de réception que le récepteur est capable de recevoir.</a:t>
            </a:r>
          </a:p>
          <a:p>
            <a:r>
              <a:rPr lang="fr-FR" sz="1600" b="1" dirty="0">
                <a:solidFill>
                  <a:srgbClr val="002060"/>
                </a:solidFill>
              </a:rPr>
              <a:t>Checksum : </a:t>
            </a:r>
            <a:r>
              <a:rPr lang="fr-FR" sz="1300" dirty="0"/>
              <a:t>Le champ Checksum est codé sur 16 bits et représente la validité du paquet de la couche 4 TCP. </a:t>
            </a:r>
            <a:endParaRPr lang="fr-FR" sz="1300" b="1" dirty="0">
              <a:solidFill>
                <a:srgbClr val="002060"/>
              </a:solidFill>
            </a:endParaRPr>
          </a:p>
          <a:p>
            <a:r>
              <a:rPr lang="fr-FR" sz="1600" b="1" dirty="0">
                <a:solidFill>
                  <a:srgbClr val="002060"/>
                </a:solidFill>
              </a:rPr>
              <a:t>Pointeur de donnée urgente :</a:t>
            </a:r>
            <a:r>
              <a:rPr lang="fr-FR" sz="1500" b="1" dirty="0">
                <a:solidFill>
                  <a:srgbClr val="002060"/>
                </a:solidFill>
              </a:rPr>
              <a:t> </a:t>
            </a:r>
            <a:r>
              <a:rPr lang="fr-FR" sz="1300" dirty="0"/>
              <a:t>communique la position d’une donnée urgente en donnant son décalage par rapport au numéro de séquence. Le pointeur doit pointer sur l’octet suivant la donnée urgente. Ce champ n’est interprété que lorsque le Flag URG est marqué à 1. Dès que cet octet est reçu, la pile TCP doit envoyer les données à l’application.</a:t>
            </a:r>
            <a:endParaRPr lang="fr-FR" sz="1300" b="1" dirty="0">
              <a:solidFill>
                <a:srgbClr val="002060"/>
              </a:solidFill>
            </a:endParaRPr>
          </a:p>
          <a:p>
            <a:r>
              <a:rPr lang="fr-FR" sz="1600" b="1" dirty="0">
                <a:solidFill>
                  <a:srgbClr val="002060"/>
                </a:solidFill>
              </a:rPr>
              <a:t>Options – Données.</a:t>
            </a:r>
            <a:endParaRPr lang="fr-FR" sz="1200" dirty="0"/>
          </a:p>
        </p:txBody>
      </p:sp>
      <p:sp>
        <p:nvSpPr>
          <p:cNvPr id="14" name="ZoneTexte 13">
            <a:extLst>
              <a:ext uri="{FF2B5EF4-FFF2-40B4-BE49-F238E27FC236}">
                <a16:creationId xmlns:a16="http://schemas.microsoft.com/office/drawing/2014/main" id="{3823E53B-E610-CD4D-8B56-B496FD0BF66D}"/>
              </a:ext>
            </a:extLst>
          </p:cNvPr>
          <p:cNvSpPr txBox="1"/>
          <p:nvPr/>
        </p:nvSpPr>
        <p:spPr>
          <a:xfrm>
            <a:off x="7110846" y="77962"/>
            <a:ext cx="3925454" cy="369332"/>
          </a:xfrm>
          <a:prstGeom prst="rect">
            <a:avLst/>
          </a:prstGeom>
          <a:noFill/>
        </p:spPr>
        <p:txBody>
          <a:bodyPr wrap="square" rtlCol="0">
            <a:spAutoFit/>
          </a:bodyPr>
          <a:lstStyle/>
          <a:p>
            <a:pPr algn="ctr"/>
            <a:r>
              <a:rPr lang="fr-FR" dirty="0"/>
              <a:t>Détails de l’entête TCP</a:t>
            </a:r>
          </a:p>
        </p:txBody>
      </p:sp>
      <p:pic>
        <p:nvPicPr>
          <p:cNvPr id="16" name="Image 15">
            <a:extLst>
              <a:ext uri="{FF2B5EF4-FFF2-40B4-BE49-F238E27FC236}">
                <a16:creationId xmlns:a16="http://schemas.microsoft.com/office/drawing/2014/main" id="{6E9C62C9-F328-9F43-B2DB-5DB7B22287A5}"/>
              </a:ext>
            </a:extLst>
          </p:cNvPr>
          <p:cNvPicPr>
            <a:picLocks noChangeAspect="1"/>
          </p:cNvPicPr>
          <p:nvPr/>
        </p:nvPicPr>
        <p:blipFill>
          <a:blip r:embed="rId4"/>
          <a:stretch>
            <a:fillRect/>
          </a:stretch>
        </p:blipFill>
        <p:spPr>
          <a:xfrm>
            <a:off x="275980" y="5919752"/>
            <a:ext cx="5543551" cy="800451"/>
          </a:xfrm>
          <a:prstGeom prst="rect">
            <a:avLst/>
          </a:prstGeom>
        </p:spPr>
      </p:pic>
    </p:spTree>
    <p:extLst>
      <p:ext uri="{BB962C8B-B14F-4D97-AF65-F5344CB8AC3E}">
        <p14:creationId xmlns:p14="http://schemas.microsoft.com/office/powerpoint/2010/main" val="357500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5-1 L’hexadécimal</a:t>
            </a:r>
          </a:p>
        </p:txBody>
      </p:sp>
      <p:sp>
        <p:nvSpPr>
          <p:cNvPr id="6" name="Espace réservé du contenu 5"/>
          <p:cNvSpPr>
            <a:spLocks noGrp="1"/>
          </p:cNvSpPr>
          <p:nvPr>
            <p:ph idx="1"/>
          </p:nvPr>
        </p:nvSpPr>
        <p:spPr>
          <a:xfrm>
            <a:off x="1773381" y="2638044"/>
            <a:ext cx="8414327" cy="3975192"/>
          </a:xfrm>
        </p:spPr>
        <p:txBody>
          <a:bodyPr>
            <a:normAutofit/>
          </a:bodyPr>
          <a:lstStyle/>
          <a:p>
            <a:r>
              <a:rPr lang="fr-FR" dirty="0"/>
              <a:t>Le système d’hexadécimal est un système d’écriture informatique </a:t>
            </a:r>
            <a:r>
              <a:rPr lang="fr-FR" b="1" dirty="0">
                <a:solidFill>
                  <a:srgbClr val="002060"/>
                </a:solidFill>
              </a:rPr>
              <a:t>en base 16</a:t>
            </a:r>
            <a:r>
              <a:rPr lang="fr-FR" dirty="0"/>
              <a:t>.</a:t>
            </a:r>
          </a:p>
          <a:p>
            <a:r>
              <a:rPr lang="fr-FR" dirty="0"/>
              <a:t>Il utilise donc 16 symboles de 0 à 9, puis de A à F. </a:t>
            </a:r>
          </a:p>
          <a:p>
            <a:r>
              <a:rPr lang="fr-FR" dirty="0"/>
              <a:t>Il va nous servir pour comprendre la construction des adresses mac et aussi les adresses de type Ipv6.</a:t>
            </a:r>
          </a:p>
          <a:p>
            <a:r>
              <a:rPr lang="fr-FR" dirty="0"/>
              <a:t>Chaque caractère en hexadécimal est codé sur 4 bits.</a:t>
            </a:r>
          </a:p>
          <a:p>
            <a:endParaRPr lang="fr-FR" dirty="0"/>
          </a:p>
          <a:p>
            <a:r>
              <a:rPr lang="fr-FR" dirty="0"/>
              <a:t>Exemple 	</a:t>
            </a:r>
          </a:p>
          <a:p>
            <a:pPr lvl="3"/>
            <a:r>
              <a:rPr lang="fr-FR" b="1" dirty="0">
                <a:solidFill>
                  <a:srgbClr val="002060"/>
                </a:solidFill>
              </a:rPr>
              <a:t>Ipv6 : 2a01:e0a:33b:47b0:798f:ade8:50ae:9b75</a:t>
            </a:r>
          </a:p>
          <a:p>
            <a:pPr lvl="3"/>
            <a:r>
              <a:rPr lang="fr-FR" b="1" dirty="0">
                <a:solidFill>
                  <a:srgbClr val="002060"/>
                </a:solidFill>
              </a:rPr>
              <a:t>Mac : 18-1D-EA-9A-21-62.</a:t>
            </a:r>
          </a:p>
        </p:txBody>
      </p:sp>
    </p:spTree>
    <p:extLst>
      <p:ext uri="{BB962C8B-B14F-4D97-AF65-F5344CB8AC3E}">
        <p14:creationId xmlns:p14="http://schemas.microsoft.com/office/powerpoint/2010/main" val="4260623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672" y="655174"/>
            <a:ext cx="4486656" cy="1141497"/>
          </a:xfrm>
        </p:spPr>
        <p:txBody>
          <a:bodyPr/>
          <a:lstStyle/>
          <a:p>
            <a:r>
              <a:rPr lang="fr-FR" dirty="0"/>
              <a:t>Processus de communication tcp</a:t>
            </a:r>
          </a:p>
        </p:txBody>
      </p:sp>
      <p:sp>
        <p:nvSpPr>
          <p:cNvPr id="6" name="Espace réservé du contenu 5"/>
          <p:cNvSpPr>
            <a:spLocks noGrp="1"/>
          </p:cNvSpPr>
          <p:nvPr>
            <p:ph idx="1"/>
          </p:nvPr>
        </p:nvSpPr>
        <p:spPr>
          <a:xfrm>
            <a:off x="6736080" y="2050473"/>
            <a:ext cx="4815840" cy="3482110"/>
          </a:xfrm>
        </p:spPr>
        <p:txBody>
          <a:bodyPr/>
          <a:lstStyle/>
          <a:p>
            <a:r>
              <a:rPr lang="fr-FR" b="1" dirty="0">
                <a:solidFill>
                  <a:srgbClr val="002060"/>
                </a:solidFill>
              </a:rPr>
              <a:t>Une connexion TCP </a:t>
            </a:r>
            <a:r>
              <a:rPr lang="fr-FR" dirty="0"/>
              <a:t>est établie en 3 étapes : </a:t>
            </a:r>
          </a:p>
          <a:p>
            <a:pPr marL="571500" lvl="1" indent="-342900">
              <a:buFont typeface="+mj-lt"/>
              <a:buAutoNum type="arabicPeriod"/>
            </a:pPr>
            <a:endParaRPr lang="fr-FR" dirty="0"/>
          </a:p>
          <a:p>
            <a:pPr marL="571500" lvl="1" indent="-342900">
              <a:buFont typeface="+mj-lt"/>
              <a:buAutoNum type="arabicPeriod"/>
            </a:pPr>
            <a:r>
              <a:rPr lang="fr-FR" dirty="0"/>
              <a:t>Le client demande l’établissement d’une session de communication.</a:t>
            </a:r>
          </a:p>
          <a:p>
            <a:pPr marL="571500" lvl="1" indent="-342900">
              <a:buFont typeface="+mj-lt"/>
              <a:buAutoNum type="arabicPeriod"/>
            </a:pPr>
            <a:r>
              <a:rPr lang="fr-FR" dirty="0"/>
              <a:t>Le serveur accuse réception de la session de communication client-serveur et demande l’établissement d’une session de communication serveur-client.</a:t>
            </a:r>
          </a:p>
          <a:p>
            <a:pPr marL="571500" lvl="1" indent="-342900">
              <a:buFont typeface="+mj-lt"/>
              <a:buAutoNum type="arabicPeriod"/>
            </a:pPr>
            <a:r>
              <a:rPr lang="fr-FR" dirty="0"/>
              <a:t>Le client accuse réception de la session de communication serveur-client.</a:t>
            </a:r>
          </a:p>
        </p:txBody>
      </p:sp>
      <p:sp>
        <p:nvSpPr>
          <p:cNvPr id="5" name="ZoneTexte 4"/>
          <p:cNvSpPr txBox="1"/>
          <p:nvPr/>
        </p:nvSpPr>
        <p:spPr>
          <a:xfrm>
            <a:off x="7195128" y="748146"/>
            <a:ext cx="4815840" cy="369332"/>
          </a:xfrm>
          <a:prstGeom prst="rect">
            <a:avLst/>
          </a:prstGeom>
          <a:noFill/>
        </p:spPr>
        <p:txBody>
          <a:bodyPr wrap="square" rtlCol="0">
            <a:spAutoFit/>
          </a:bodyPr>
          <a:lstStyle/>
          <a:p>
            <a:pPr algn="ctr"/>
            <a:r>
              <a:rPr lang="fr-FR" dirty="0"/>
              <a:t>Les étapes du processus de communication tcp</a:t>
            </a:r>
          </a:p>
        </p:txBody>
      </p:sp>
      <p:pic>
        <p:nvPicPr>
          <p:cNvPr id="8" name="Image 7"/>
          <p:cNvPicPr>
            <a:picLocks noChangeAspect="1"/>
          </p:cNvPicPr>
          <p:nvPr/>
        </p:nvPicPr>
        <p:blipFill>
          <a:blip r:embed="rId2"/>
          <a:stretch>
            <a:fillRect/>
          </a:stretch>
        </p:blipFill>
        <p:spPr>
          <a:xfrm>
            <a:off x="376823" y="2429164"/>
            <a:ext cx="5342354" cy="3249901"/>
          </a:xfrm>
          <a:prstGeom prst="rect">
            <a:avLst/>
          </a:prstGeom>
        </p:spPr>
      </p:pic>
      <p:sp>
        <p:nvSpPr>
          <p:cNvPr id="3" name="ZoneTexte 2">
            <a:extLst>
              <a:ext uri="{FF2B5EF4-FFF2-40B4-BE49-F238E27FC236}">
                <a16:creationId xmlns:a16="http://schemas.microsoft.com/office/drawing/2014/main" id="{66825E30-9EAE-D040-94CC-B0DAD7043407}"/>
              </a:ext>
            </a:extLst>
          </p:cNvPr>
          <p:cNvSpPr txBox="1"/>
          <p:nvPr/>
        </p:nvSpPr>
        <p:spPr>
          <a:xfrm>
            <a:off x="1211072" y="5942226"/>
            <a:ext cx="3957828" cy="369332"/>
          </a:xfrm>
          <a:prstGeom prst="rect">
            <a:avLst/>
          </a:prstGeom>
          <a:noFill/>
        </p:spPr>
        <p:txBody>
          <a:bodyPr wrap="square" rtlCol="0">
            <a:spAutoFit/>
          </a:bodyPr>
          <a:lstStyle/>
          <a:p>
            <a:pPr algn="ctr"/>
            <a:r>
              <a:rPr lang="fr-FR" b="1" dirty="0">
                <a:solidFill>
                  <a:srgbClr val="002060"/>
                </a:solidFill>
              </a:rPr>
              <a:t>Three way handshake</a:t>
            </a:r>
          </a:p>
        </p:txBody>
      </p:sp>
    </p:spTree>
    <p:extLst>
      <p:ext uri="{BB962C8B-B14F-4D97-AF65-F5344CB8AC3E}">
        <p14:creationId xmlns:p14="http://schemas.microsoft.com/office/powerpoint/2010/main" val="1533865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672" y="655174"/>
            <a:ext cx="4486656" cy="1141497"/>
          </a:xfrm>
        </p:spPr>
        <p:txBody>
          <a:bodyPr/>
          <a:lstStyle/>
          <a:p>
            <a:r>
              <a:rPr lang="fr-FR" dirty="0"/>
              <a:t>Processus de communication tcp</a:t>
            </a:r>
          </a:p>
        </p:txBody>
      </p:sp>
      <p:sp>
        <p:nvSpPr>
          <p:cNvPr id="6" name="Espace réservé du contenu 5"/>
          <p:cNvSpPr>
            <a:spLocks noGrp="1"/>
          </p:cNvSpPr>
          <p:nvPr>
            <p:ph idx="1"/>
          </p:nvPr>
        </p:nvSpPr>
        <p:spPr>
          <a:xfrm>
            <a:off x="6317673" y="2050472"/>
            <a:ext cx="5652653" cy="4442692"/>
          </a:xfrm>
        </p:spPr>
        <p:txBody>
          <a:bodyPr>
            <a:normAutofit/>
          </a:bodyPr>
          <a:lstStyle/>
          <a:p>
            <a:r>
              <a:rPr lang="fr-FR" b="1" dirty="0">
                <a:solidFill>
                  <a:srgbClr val="002060"/>
                </a:solidFill>
              </a:rPr>
              <a:t>L’indicateur « FIN TCP » permet de mettre fin à une connexion TCP</a:t>
            </a:r>
            <a:r>
              <a:rPr lang="fr-FR" dirty="0"/>
              <a:t>: </a:t>
            </a:r>
          </a:p>
          <a:p>
            <a:pPr marL="571500" lvl="1" indent="-342900">
              <a:buFont typeface="+mj-lt"/>
              <a:buAutoNum type="arabicPeriod"/>
            </a:pPr>
            <a:endParaRPr lang="fr-FR" dirty="0"/>
          </a:p>
          <a:p>
            <a:pPr marL="571500" lvl="1" indent="-342900">
              <a:buFont typeface="+mj-lt"/>
              <a:buAutoNum type="arabicPeriod"/>
            </a:pPr>
            <a:r>
              <a:rPr lang="fr-FR" dirty="0"/>
              <a:t>Quand le client n’a plus de données à envoyer dans le flux, il envoie un segment dont l’indicateur FIN est défini.</a:t>
            </a:r>
          </a:p>
          <a:p>
            <a:pPr marL="571500" lvl="1" indent="-342900">
              <a:buFont typeface="+mj-lt"/>
              <a:buAutoNum type="arabicPeriod"/>
            </a:pPr>
            <a:r>
              <a:rPr lang="fr-FR" dirty="0"/>
              <a:t>Le serveur envoie un segment ACK pour informer de la bonne réception du segment FIN afin de fermer la session du client au serveur.</a:t>
            </a:r>
          </a:p>
          <a:p>
            <a:pPr marL="571500" lvl="1" indent="-342900">
              <a:buFont typeface="+mj-lt"/>
              <a:buAutoNum type="arabicPeriod"/>
            </a:pPr>
            <a:r>
              <a:rPr lang="fr-FR" dirty="0"/>
              <a:t>Le serveur envoie un segment FIN au client pour mettre fin à la session du serveur au client.</a:t>
            </a:r>
          </a:p>
          <a:p>
            <a:pPr marL="571500" lvl="1" indent="-342900">
              <a:buFont typeface="+mj-lt"/>
              <a:buAutoNum type="arabicPeriod"/>
            </a:pPr>
            <a:r>
              <a:rPr lang="fr-FR" dirty="0"/>
              <a:t>Le client répond à l’aide d’un segment ACK pour accuser réception du segment FIN envoyé par le serveur.</a:t>
            </a:r>
          </a:p>
          <a:p>
            <a:pPr marL="571500" lvl="1" indent="-342900">
              <a:buFont typeface="+mj-lt"/>
              <a:buAutoNum type="arabicPeriod"/>
            </a:pPr>
            <a:r>
              <a:rPr lang="fr-FR" dirty="0"/>
              <a:t>Quand la réception de tous les segments a été confirmée, la session est fermée.</a:t>
            </a:r>
          </a:p>
        </p:txBody>
      </p:sp>
      <p:sp>
        <p:nvSpPr>
          <p:cNvPr id="5" name="ZoneTexte 4"/>
          <p:cNvSpPr txBox="1"/>
          <p:nvPr/>
        </p:nvSpPr>
        <p:spPr>
          <a:xfrm>
            <a:off x="7195128" y="748146"/>
            <a:ext cx="4082472" cy="646331"/>
          </a:xfrm>
          <a:prstGeom prst="rect">
            <a:avLst/>
          </a:prstGeom>
          <a:noFill/>
        </p:spPr>
        <p:txBody>
          <a:bodyPr wrap="square" rtlCol="0">
            <a:spAutoFit/>
          </a:bodyPr>
          <a:lstStyle/>
          <a:p>
            <a:pPr algn="ctr"/>
            <a:r>
              <a:rPr lang="fr-FR" dirty="0"/>
              <a:t>Le processus de fin de session de communication</a:t>
            </a:r>
          </a:p>
        </p:txBody>
      </p:sp>
      <p:pic>
        <p:nvPicPr>
          <p:cNvPr id="7" name="Image 6"/>
          <p:cNvPicPr>
            <a:picLocks noChangeAspect="1"/>
          </p:cNvPicPr>
          <p:nvPr/>
        </p:nvPicPr>
        <p:blipFill>
          <a:blip r:embed="rId2"/>
          <a:stretch>
            <a:fillRect/>
          </a:stretch>
        </p:blipFill>
        <p:spPr>
          <a:xfrm>
            <a:off x="287915" y="2050473"/>
            <a:ext cx="5530994" cy="4247089"/>
          </a:xfrm>
          <a:prstGeom prst="rect">
            <a:avLst/>
          </a:prstGeom>
        </p:spPr>
      </p:pic>
    </p:spTree>
    <p:extLst>
      <p:ext uri="{BB962C8B-B14F-4D97-AF65-F5344CB8AC3E}">
        <p14:creationId xmlns:p14="http://schemas.microsoft.com/office/powerpoint/2010/main" val="2199080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type="body" idx="1"/>
          </p:nvPr>
        </p:nvSpPr>
        <p:spPr/>
        <p:txBody>
          <a:bodyPr anchor="ctr">
            <a:normAutofit/>
          </a:bodyPr>
          <a:lstStyle/>
          <a:p>
            <a:r>
              <a:rPr lang="fr-FR" dirty="0"/>
              <a:t>Application TCP</a:t>
            </a:r>
          </a:p>
        </p:txBody>
      </p:sp>
      <p:pic>
        <p:nvPicPr>
          <p:cNvPr id="9" name="Espace réservé du contenu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92777" y="3143250"/>
            <a:ext cx="3450297" cy="2597150"/>
          </a:xfrm>
        </p:spPr>
      </p:pic>
      <p:pic>
        <p:nvPicPr>
          <p:cNvPr id="10" name="Espace réservé du contenu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22353" y="3143250"/>
            <a:ext cx="3285981" cy="2597150"/>
          </a:xfrm>
        </p:spPr>
      </p:pic>
      <p:sp>
        <p:nvSpPr>
          <p:cNvPr id="8" name="Espace réservé du texte 7"/>
          <p:cNvSpPr>
            <a:spLocks noGrp="1"/>
          </p:cNvSpPr>
          <p:nvPr>
            <p:ph type="body" sz="quarter" idx="13"/>
          </p:nvPr>
        </p:nvSpPr>
        <p:spPr/>
        <p:txBody>
          <a:bodyPr anchor="ctr"/>
          <a:lstStyle/>
          <a:p>
            <a:r>
              <a:rPr lang="fr-FR" dirty="0"/>
              <a:t>APPLICATION UDP</a:t>
            </a:r>
          </a:p>
        </p:txBody>
      </p:sp>
      <p:sp>
        <p:nvSpPr>
          <p:cNvPr id="2" name="Titre 1"/>
          <p:cNvSpPr>
            <a:spLocks noGrp="1"/>
          </p:cNvSpPr>
          <p:nvPr>
            <p:ph type="title"/>
          </p:nvPr>
        </p:nvSpPr>
        <p:spPr>
          <a:xfrm>
            <a:off x="1774536" y="1018795"/>
            <a:ext cx="8834028" cy="1188720"/>
          </a:xfrm>
        </p:spPr>
        <p:txBody>
          <a:bodyPr/>
          <a:lstStyle/>
          <a:p>
            <a:r>
              <a:rPr lang="fr-FR" dirty="0"/>
              <a:t>Les applications qui utilisent tcp / UDP</a:t>
            </a:r>
          </a:p>
        </p:txBody>
      </p:sp>
    </p:spTree>
    <p:extLst>
      <p:ext uri="{BB962C8B-B14F-4D97-AF65-F5344CB8AC3E}">
        <p14:creationId xmlns:p14="http://schemas.microsoft.com/office/powerpoint/2010/main" val="308800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45929-26F5-9346-A0A8-CBEF4377018B}"/>
              </a:ext>
            </a:extLst>
          </p:cNvPr>
          <p:cNvSpPr>
            <a:spLocks noGrp="1"/>
          </p:cNvSpPr>
          <p:nvPr>
            <p:ph type="title"/>
          </p:nvPr>
        </p:nvSpPr>
        <p:spPr/>
        <p:txBody>
          <a:bodyPr/>
          <a:lstStyle/>
          <a:p>
            <a:r>
              <a:rPr lang="fr-FR" dirty="0"/>
              <a:t>TP time</a:t>
            </a:r>
          </a:p>
        </p:txBody>
      </p:sp>
      <p:sp>
        <p:nvSpPr>
          <p:cNvPr id="10" name="ZoneTexte 9">
            <a:extLst>
              <a:ext uri="{FF2B5EF4-FFF2-40B4-BE49-F238E27FC236}">
                <a16:creationId xmlns:a16="http://schemas.microsoft.com/office/drawing/2014/main" id="{E0F77B8E-9DDC-574A-979D-03A8B9FB4CB0}"/>
              </a:ext>
            </a:extLst>
          </p:cNvPr>
          <p:cNvSpPr txBox="1"/>
          <p:nvPr/>
        </p:nvSpPr>
        <p:spPr>
          <a:xfrm>
            <a:off x="4021594" y="2690340"/>
            <a:ext cx="40386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TP_ </a:t>
            </a:r>
            <a:r>
              <a:rPr lang="fr-FR" b="1" dirty="0">
                <a:solidFill>
                  <a:srgbClr val="002060"/>
                </a:solidFill>
                <a:latin typeface="Gill Sans MT" panose="020B0502020104020203"/>
              </a:rPr>
              <a:t>Quizz</a:t>
            </a:r>
            <a:r>
              <a:rPr kumimoji="0" lang="fr-FR" sz="1800" b="1" i="0" u="none" strike="noStrike" kern="1200" cap="none" spc="0" normalizeH="0" noProof="0" dirty="0">
                <a:ln>
                  <a:noFill/>
                </a:ln>
                <a:solidFill>
                  <a:srgbClr val="002060"/>
                </a:solidFill>
                <a:effectLst/>
                <a:uLnTx/>
                <a:uFillTx/>
                <a:latin typeface="Gill Sans MT" panose="020B0502020104020203"/>
                <a:ea typeface="+mn-ea"/>
                <a:cs typeface="+mn-cs"/>
              </a:rPr>
              <a:t> </a:t>
            </a: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 </a:t>
            </a:r>
          </a:p>
        </p:txBody>
      </p:sp>
      <p:pic>
        <p:nvPicPr>
          <p:cNvPr id="12" name="Graphique 11" descr="Réveil">
            <a:extLst>
              <a:ext uri="{FF2B5EF4-FFF2-40B4-BE49-F238E27FC236}">
                <a16:creationId xmlns:a16="http://schemas.microsoft.com/office/drawing/2014/main" id="{8C800004-07D9-6E4A-8E18-F2460B75B6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1975" y="1016510"/>
            <a:ext cx="914400" cy="914400"/>
          </a:xfrm>
          <a:prstGeom prst="rect">
            <a:avLst/>
          </a:prstGeom>
        </p:spPr>
      </p:pic>
      <mc:AlternateContent xmlns:mc="http://schemas.openxmlformats.org/markup-compatibility/2006">
        <mc:Choice xmlns:am3d="http://schemas.microsoft.com/office/drawing/2017/model3d" Requires="am3d">
          <p:graphicFrame>
            <p:nvGraphicFramePr>
              <p:cNvPr id="7" name="Modèle 3D 6" descr="Dossier avec contenu">
                <a:hlinkClick r:id="rId4"/>
                <a:extLst>
                  <a:ext uri="{FF2B5EF4-FFF2-40B4-BE49-F238E27FC236}">
                    <a16:creationId xmlns:a16="http://schemas.microsoft.com/office/drawing/2014/main" id="{AB62FC73-D4D2-9746-8CC3-9C67539C1BD9}"/>
                  </a:ext>
                </a:extLst>
              </p:cNvPr>
              <p:cNvGraphicFramePr>
                <a:graphicFrameLocks noChangeAspect="1"/>
              </p:cNvGraphicFramePr>
              <p:nvPr>
                <p:extLst>
                  <p:ext uri="{D42A27DB-BD31-4B8C-83A1-F6EECF244321}">
                    <p14:modId xmlns:p14="http://schemas.microsoft.com/office/powerpoint/2010/main" val="3217859946"/>
                  </p:ext>
                </p:extLst>
              </p:nvPr>
            </p:nvGraphicFramePr>
            <p:xfrm>
              <a:off x="5034484" y="3429000"/>
              <a:ext cx="2123031" cy="1785673"/>
            </p:xfrm>
            <a:graphic>
              <a:graphicData uri="http://schemas.microsoft.com/office/drawing/2017/model3d">
                <am3d:model3d r:embed="rId5">
                  <am3d:spPr>
                    <a:xfrm>
                      <a:off x="0" y="0"/>
                      <a:ext cx="2123031" cy="17856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700000" ay="-1800000" az="-9600000"/>
                    <am3d:postTrans dx="0" dy="0" dz="0"/>
                  </am3d:trans>
                  <am3d:raster rName="Office3DRenderer" rVer="16.0.8326">
                    <am3d:blip r:embed="rId6"/>
                  </am3d:raster>
                  <am3d:objViewport viewportSz="2483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èle 3D 6" descr="Dossier avec contenu">
                <a:hlinkClick r:id="rId4"/>
                <a:extLst>
                  <a:ext uri="{FF2B5EF4-FFF2-40B4-BE49-F238E27FC236}">
                    <a16:creationId xmlns:a16="http://schemas.microsoft.com/office/drawing/2014/main" id="{AB62FC73-D4D2-9746-8CC3-9C67539C1BD9}"/>
                  </a:ext>
                </a:extLst>
              </p:cNvPr>
              <p:cNvPicPr>
                <a:picLocks noGrp="1" noRot="1" noChangeAspect="1" noMove="1" noResize="1" noEditPoints="1" noAdjustHandles="1" noChangeArrowheads="1" noChangeShapeType="1" noCrop="1"/>
              </p:cNvPicPr>
              <p:nvPr/>
            </p:nvPicPr>
            <p:blipFill>
              <a:blip r:embed="rId6"/>
              <a:stretch>
                <a:fillRect/>
              </a:stretch>
            </p:blipFill>
            <p:spPr>
              <a:xfrm>
                <a:off x="5034484" y="3429000"/>
                <a:ext cx="2123031" cy="1785673"/>
              </a:xfrm>
              <a:prstGeom prst="rect">
                <a:avLst/>
              </a:prstGeom>
            </p:spPr>
          </p:pic>
        </mc:Fallback>
      </mc:AlternateContent>
      <p:pic>
        <p:nvPicPr>
          <p:cNvPr id="8" name="Graphique 7" descr="Curseur">
            <a:extLst>
              <a:ext uri="{FF2B5EF4-FFF2-40B4-BE49-F238E27FC236}">
                <a16:creationId xmlns:a16="http://schemas.microsoft.com/office/drawing/2014/main" id="{22584A5F-A656-944E-9D3E-4B44F61DF0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2076" y="4215477"/>
            <a:ext cx="914400" cy="914400"/>
          </a:xfrm>
          <a:prstGeom prst="rect">
            <a:avLst/>
          </a:prstGeom>
        </p:spPr>
      </p:pic>
      <p:sp>
        <p:nvSpPr>
          <p:cNvPr id="13" name="ZoneTexte 12">
            <a:extLst>
              <a:ext uri="{FF2B5EF4-FFF2-40B4-BE49-F238E27FC236}">
                <a16:creationId xmlns:a16="http://schemas.microsoft.com/office/drawing/2014/main" id="{5FADA992-A7FA-304F-B086-85286958B4A0}"/>
              </a:ext>
            </a:extLst>
          </p:cNvPr>
          <p:cNvSpPr txBox="1"/>
          <p:nvPr/>
        </p:nvSpPr>
        <p:spPr>
          <a:xfrm>
            <a:off x="4705389" y="5315709"/>
            <a:ext cx="2671010" cy="369332"/>
          </a:xfrm>
          <a:prstGeom prst="rect">
            <a:avLst/>
          </a:prstGeom>
          <a:noFill/>
        </p:spPr>
        <p:txBody>
          <a:bodyPr wrap="square" rtlCol="0">
            <a:spAutoFit/>
          </a:bodyPr>
          <a:lstStyle/>
          <a:p>
            <a:r>
              <a:rPr lang="fr-FR" dirty="0"/>
              <a:t>Quizz 4 : Couche réseau</a:t>
            </a:r>
          </a:p>
        </p:txBody>
      </p:sp>
    </p:spTree>
    <p:extLst>
      <p:ext uri="{BB962C8B-B14F-4D97-AF65-F5344CB8AC3E}">
        <p14:creationId xmlns:p14="http://schemas.microsoft.com/office/powerpoint/2010/main" val="1608573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p:txBody>
          <a:bodyPr/>
          <a:lstStyle/>
          <a:p>
            <a:r>
              <a:rPr lang="fr-FR" dirty="0"/>
              <a:t>8 - ENTÊTE ICMP</a:t>
            </a:r>
          </a:p>
        </p:txBody>
      </p:sp>
    </p:spTree>
    <p:extLst>
      <p:ext uri="{BB962C8B-B14F-4D97-AF65-F5344CB8AC3E}">
        <p14:creationId xmlns:p14="http://schemas.microsoft.com/office/powerpoint/2010/main" val="3225914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AC3E259-033B-4546-8BD8-802BAD61F5CB}"/>
              </a:ext>
            </a:extLst>
          </p:cNvPr>
          <p:cNvSpPr>
            <a:spLocks noGrp="1"/>
          </p:cNvSpPr>
          <p:nvPr>
            <p:ph type="title"/>
          </p:nvPr>
        </p:nvSpPr>
        <p:spPr/>
        <p:txBody>
          <a:bodyPr/>
          <a:lstStyle/>
          <a:p>
            <a:r>
              <a:rPr lang="fr-FR" dirty="0"/>
              <a:t>8-1 le protocole icmp </a:t>
            </a:r>
          </a:p>
        </p:txBody>
      </p:sp>
      <p:sp>
        <p:nvSpPr>
          <p:cNvPr id="5" name="Espace réservé du contenu 4">
            <a:extLst>
              <a:ext uri="{FF2B5EF4-FFF2-40B4-BE49-F238E27FC236}">
                <a16:creationId xmlns:a16="http://schemas.microsoft.com/office/drawing/2014/main" id="{62E5FF8B-E4B6-4049-B241-F2F4DCCD1A9E}"/>
              </a:ext>
            </a:extLst>
          </p:cNvPr>
          <p:cNvSpPr>
            <a:spLocks noGrp="1"/>
          </p:cNvSpPr>
          <p:nvPr>
            <p:ph idx="1"/>
          </p:nvPr>
        </p:nvSpPr>
        <p:spPr>
          <a:xfrm>
            <a:off x="2231136" y="2638044"/>
            <a:ext cx="7729728" cy="3651244"/>
          </a:xfrm>
        </p:spPr>
        <p:txBody>
          <a:bodyPr>
            <a:normAutofit/>
          </a:bodyPr>
          <a:lstStyle/>
          <a:p>
            <a:r>
              <a:rPr lang="fr-FR" dirty="0"/>
              <a:t>Le protocole </a:t>
            </a:r>
            <a:r>
              <a:rPr lang="fr-FR" b="1" dirty="0">
                <a:solidFill>
                  <a:srgbClr val="002060"/>
                </a:solidFill>
              </a:rPr>
              <a:t>ICMP </a:t>
            </a:r>
            <a:r>
              <a:rPr lang="fr-FR" dirty="0"/>
              <a:t>(Internet Control Message Protocol) permet de gérer les informations relatives aux erreurs du protocole IP.</a:t>
            </a:r>
          </a:p>
          <a:p>
            <a:r>
              <a:rPr lang="fr-FR" dirty="0"/>
              <a:t>Il ne permet pas de corriger ces erreurs, mais d’en informer les différents émetteurs des Datagrammes en erreurs.</a:t>
            </a:r>
          </a:p>
          <a:p>
            <a:r>
              <a:rPr lang="fr-FR" b="1" dirty="0">
                <a:solidFill>
                  <a:srgbClr val="002060"/>
                </a:solidFill>
              </a:rPr>
              <a:t>ICMP</a:t>
            </a:r>
            <a:r>
              <a:rPr lang="fr-FR" dirty="0"/>
              <a:t> gère les événements pour IP, TCP et UDP.</a:t>
            </a:r>
          </a:p>
          <a:p>
            <a:r>
              <a:rPr lang="fr-FR" b="1" dirty="0">
                <a:solidFill>
                  <a:srgbClr val="002060"/>
                </a:solidFill>
              </a:rPr>
              <a:t>ICMP</a:t>
            </a:r>
            <a:r>
              <a:rPr lang="fr-FR" dirty="0"/>
              <a:t> se situe au même niveau que le protocole</a:t>
            </a:r>
            <a:r>
              <a:rPr lang="fr-FR" dirty="0">
                <a:solidFill>
                  <a:srgbClr val="002060"/>
                </a:solidFill>
              </a:rPr>
              <a:t> IP </a:t>
            </a:r>
            <a:r>
              <a:rPr lang="fr-FR" dirty="0"/>
              <a:t>(couche réseau).</a:t>
            </a:r>
          </a:p>
          <a:p>
            <a:r>
              <a:rPr lang="fr-FR" dirty="0"/>
              <a:t>Les messages d’erreur</a:t>
            </a:r>
            <a:r>
              <a:rPr lang="fr-FR" b="1" dirty="0">
                <a:solidFill>
                  <a:srgbClr val="002060"/>
                </a:solidFill>
              </a:rPr>
              <a:t> ICMP </a:t>
            </a:r>
            <a:r>
              <a:rPr lang="fr-FR" dirty="0"/>
              <a:t>sont transportés sur le réseau sous forme de Datagramme, comme n’importe quelle donnée.</a:t>
            </a:r>
          </a:p>
          <a:p>
            <a:endParaRPr lang="fr-FR" dirty="0"/>
          </a:p>
        </p:txBody>
      </p:sp>
    </p:spTree>
    <p:extLst>
      <p:ext uri="{BB962C8B-B14F-4D97-AF65-F5344CB8AC3E}">
        <p14:creationId xmlns:p14="http://schemas.microsoft.com/office/powerpoint/2010/main" val="1612888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C1E7E-E5C4-1B4A-B9BC-77E30657A8C6}"/>
              </a:ext>
            </a:extLst>
          </p:cNvPr>
          <p:cNvSpPr>
            <a:spLocks noGrp="1"/>
          </p:cNvSpPr>
          <p:nvPr>
            <p:ph type="title"/>
          </p:nvPr>
        </p:nvSpPr>
        <p:spPr>
          <a:xfrm>
            <a:off x="855472" y="326128"/>
            <a:ext cx="4486656" cy="1141497"/>
          </a:xfrm>
        </p:spPr>
        <p:txBody>
          <a:bodyPr/>
          <a:lstStyle/>
          <a:p>
            <a:r>
              <a:rPr lang="fr-FR" dirty="0"/>
              <a:t>8-2 ENTÊTE ICMP</a:t>
            </a:r>
          </a:p>
        </p:txBody>
      </p:sp>
      <p:pic>
        <p:nvPicPr>
          <p:cNvPr id="7" name="Espace réservé du contenu 6">
            <a:extLst>
              <a:ext uri="{FF2B5EF4-FFF2-40B4-BE49-F238E27FC236}">
                <a16:creationId xmlns:a16="http://schemas.microsoft.com/office/drawing/2014/main" id="{BC81C341-403F-024F-B70A-9F27850DFFF2}"/>
              </a:ext>
            </a:extLst>
          </p:cNvPr>
          <p:cNvPicPr>
            <a:picLocks noGrp="1" noChangeAspect="1"/>
          </p:cNvPicPr>
          <p:nvPr>
            <p:ph idx="1"/>
          </p:nvPr>
        </p:nvPicPr>
        <p:blipFill>
          <a:blip r:embed="rId2"/>
          <a:stretch>
            <a:fillRect/>
          </a:stretch>
        </p:blipFill>
        <p:spPr>
          <a:xfrm>
            <a:off x="119062" y="2607561"/>
            <a:ext cx="4198938" cy="2781853"/>
          </a:xfrm>
        </p:spPr>
      </p:pic>
      <p:sp>
        <p:nvSpPr>
          <p:cNvPr id="8" name="Accolade fermante 7">
            <a:extLst>
              <a:ext uri="{FF2B5EF4-FFF2-40B4-BE49-F238E27FC236}">
                <a16:creationId xmlns:a16="http://schemas.microsoft.com/office/drawing/2014/main" id="{2D5096B2-74C4-BD41-AAC7-7E5D7A023BC0}"/>
              </a:ext>
            </a:extLst>
          </p:cNvPr>
          <p:cNvSpPr/>
          <p:nvPr/>
        </p:nvSpPr>
        <p:spPr>
          <a:xfrm>
            <a:off x="4318000" y="2925956"/>
            <a:ext cx="342900" cy="14859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6562E921-E823-E645-ACAD-48E09A380437}"/>
              </a:ext>
            </a:extLst>
          </p:cNvPr>
          <p:cNvSpPr txBox="1"/>
          <p:nvPr/>
        </p:nvSpPr>
        <p:spPr>
          <a:xfrm>
            <a:off x="4762500" y="3484756"/>
            <a:ext cx="1333500" cy="369332"/>
          </a:xfrm>
          <a:prstGeom prst="rect">
            <a:avLst/>
          </a:prstGeom>
          <a:noFill/>
        </p:spPr>
        <p:txBody>
          <a:bodyPr wrap="square" rtlCol="0">
            <a:spAutoFit/>
          </a:bodyPr>
          <a:lstStyle/>
          <a:p>
            <a:r>
              <a:rPr lang="fr-FR" dirty="0"/>
              <a:t>EN-TÊTE IP</a:t>
            </a:r>
          </a:p>
        </p:txBody>
      </p:sp>
      <p:cxnSp>
        <p:nvCxnSpPr>
          <p:cNvPr id="11" name="Connecteur droit avec flèche 10">
            <a:extLst>
              <a:ext uri="{FF2B5EF4-FFF2-40B4-BE49-F238E27FC236}">
                <a16:creationId xmlns:a16="http://schemas.microsoft.com/office/drawing/2014/main" id="{9B45C508-7C7F-C14F-83CF-86F19FFC48E5}"/>
              </a:ext>
            </a:extLst>
          </p:cNvPr>
          <p:cNvCxnSpPr>
            <a:cxnSpLocks/>
          </p:cNvCxnSpPr>
          <p:nvPr/>
        </p:nvCxnSpPr>
        <p:spPr>
          <a:xfrm>
            <a:off x="4419600" y="4627756"/>
            <a:ext cx="252000"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3" name="ZoneTexte 12">
            <a:extLst>
              <a:ext uri="{FF2B5EF4-FFF2-40B4-BE49-F238E27FC236}">
                <a16:creationId xmlns:a16="http://schemas.microsoft.com/office/drawing/2014/main" id="{CF5DE8F0-AAAC-1845-A9EA-5C0973627E2C}"/>
              </a:ext>
            </a:extLst>
          </p:cNvPr>
          <p:cNvSpPr txBox="1"/>
          <p:nvPr/>
        </p:nvSpPr>
        <p:spPr>
          <a:xfrm>
            <a:off x="4722400" y="4493890"/>
            <a:ext cx="1333500" cy="246221"/>
          </a:xfrm>
          <a:prstGeom prst="rect">
            <a:avLst/>
          </a:prstGeom>
          <a:noFill/>
        </p:spPr>
        <p:txBody>
          <a:bodyPr wrap="square" rtlCol="0">
            <a:spAutoFit/>
          </a:bodyPr>
          <a:lstStyle/>
          <a:p>
            <a:pPr algn="ctr"/>
            <a:r>
              <a:rPr lang="fr-FR" sz="1000" b="1" dirty="0">
                <a:solidFill>
                  <a:srgbClr val="002060"/>
                </a:solidFill>
              </a:rPr>
              <a:t>EN-TÊTE ICMP</a:t>
            </a:r>
          </a:p>
        </p:txBody>
      </p:sp>
      <p:sp>
        <p:nvSpPr>
          <p:cNvPr id="14" name="ZoneTexte 13">
            <a:extLst>
              <a:ext uri="{FF2B5EF4-FFF2-40B4-BE49-F238E27FC236}">
                <a16:creationId xmlns:a16="http://schemas.microsoft.com/office/drawing/2014/main" id="{4DF6FDCC-66BC-8A4A-97C4-4E0FFE2B8349}"/>
              </a:ext>
            </a:extLst>
          </p:cNvPr>
          <p:cNvSpPr txBox="1"/>
          <p:nvPr/>
        </p:nvSpPr>
        <p:spPr>
          <a:xfrm>
            <a:off x="6460300" y="707578"/>
            <a:ext cx="4588700" cy="5632311"/>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rgbClr val="002060"/>
                </a:solidFill>
              </a:rPr>
              <a:t>Type (8 bits) : </a:t>
            </a:r>
          </a:p>
          <a:p>
            <a:pPr marL="742950" lvl="1" indent="-285750">
              <a:buFont typeface="Wingdings" pitchFamily="2" charset="2"/>
              <a:buChar char="Ø"/>
            </a:pPr>
            <a:r>
              <a:rPr lang="fr-FR" dirty="0"/>
              <a:t>Type du message. </a:t>
            </a:r>
          </a:p>
          <a:p>
            <a:pPr marL="742950" lvl="1" indent="-285750">
              <a:buFont typeface="Wingdings" pitchFamily="2" charset="2"/>
              <a:buChar char="Ø"/>
            </a:pPr>
            <a:r>
              <a:rPr lang="fr-FR" dirty="0"/>
              <a:t>+ de 20 types de messages ICMP différents.</a:t>
            </a:r>
          </a:p>
          <a:p>
            <a:pPr marL="742950" lvl="1" indent="-285750">
              <a:buFont typeface="Wingdings" pitchFamily="2" charset="2"/>
              <a:buChar char="Ø"/>
            </a:pPr>
            <a:r>
              <a:rPr lang="fr-FR" dirty="0"/>
              <a:t>2 grandes catégories : </a:t>
            </a:r>
          </a:p>
          <a:p>
            <a:pPr marL="1200150" lvl="2" indent="-285750">
              <a:buFont typeface="Wingdings" pitchFamily="2" charset="2"/>
              <a:buChar char="ü"/>
            </a:pPr>
            <a:r>
              <a:rPr lang="fr-FR" dirty="0"/>
              <a:t>message généré à la suite d'une erreur </a:t>
            </a:r>
          </a:p>
          <a:p>
            <a:pPr marL="1200150" lvl="2" indent="-285750">
              <a:buFont typeface="Wingdings" pitchFamily="2" charset="2"/>
              <a:buChar char="ü"/>
            </a:pPr>
            <a:r>
              <a:rPr lang="fr-FR" dirty="0"/>
              <a:t>message d'administration.</a:t>
            </a:r>
          </a:p>
          <a:p>
            <a:pPr marL="285750" indent="-285750">
              <a:buFont typeface="Arial" panose="020B0604020202020204" pitchFamily="34" charset="0"/>
              <a:buChar char="•"/>
            </a:pPr>
            <a:r>
              <a:rPr lang="fr-FR" b="1" dirty="0">
                <a:solidFill>
                  <a:srgbClr val="002060"/>
                </a:solidFill>
              </a:rPr>
              <a:t>Code (8 bits) : </a:t>
            </a:r>
          </a:p>
          <a:p>
            <a:pPr marL="742950" lvl="1" indent="-285750">
              <a:buFont typeface="Arial" panose="020B0604020202020204" pitchFamily="34" charset="0"/>
              <a:buChar char="•"/>
            </a:pPr>
            <a:r>
              <a:rPr lang="fr-FR" dirty="0"/>
              <a:t>sous-type du message ICMP </a:t>
            </a:r>
          </a:p>
          <a:p>
            <a:pPr marL="285750" indent="-285750">
              <a:buFont typeface="Arial" panose="020B0604020202020204" pitchFamily="34" charset="0"/>
              <a:buChar char="•"/>
            </a:pPr>
            <a:r>
              <a:rPr lang="fr-FR" b="1" dirty="0">
                <a:solidFill>
                  <a:srgbClr val="002060"/>
                </a:solidFill>
              </a:rPr>
              <a:t>Checksum (16 bits) : </a:t>
            </a:r>
          </a:p>
          <a:p>
            <a:pPr marL="742950" lvl="1" indent="-285750">
              <a:buFont typeface="Arial" panose="020B0604020202020204" pitchFamily="34" charset="0"/>
              <a:buChar char="•"/>
            </a:pPr>
            <a:r>
              <a:rPr lang="fr-FR" dirty="0"/>
              <a:t>protège la totalité du message.</a:t>
            </a:r>
          </a:p>
          <a:p>
            <a:pPr marL="742950" lvl="1" indent="-285750">
              <a:buFont typeface="Arial" panose="020B0604020202020204" pitchFamily="34" charset="0"/>
              <a:buChar char="•"/>
            </a:pPr>
            <a:r>
              <a:rPr lang="fr-FR" dirty="0"/>
              <a:t>procédé de calcul identique à celui de IP, TCP, UDP: </a:t>
            </a:r>
          </a:p>
          <a:p>
            <a:pPr marL="1200150" lvl="2" indent="-285750">
              <a:buFont typeface="Arial" panose="020B0604020202020204" pitchFamily="34" charset="0"/>
              <a:buChar char="•"/>
            </a:pPr>
            <a:r>
              <a:rPr lang="fr-FR" dirty="0"/>
              <a:t>somme de mots de 16 bits en complément à 1.</a:t>
            </a:r>
          </a:p>
          <a:p>
            <a:pPr marL="1200150" lvl="2" indent="-285750">
              <a:buFont typeface="Arial" panose="020B0604020202020204" pitchFamily="34" charset="0"/>
              <a:buChar char="•"/>
            </a:pPr>
            <a:r>
              <a:rPr lang="fr-FR" dirty="0"/>
              <a:t>Obligatoire.</a:t>
            </a:r>
          </a:p>
          <a:p>
            <a:pPr lvl="2"/>
            <a:endParaRPr lang="fr-FR" dirty="0"/>
          </a:p>
          <a:p>
            <a:pPr marL="285750" indent="-285750">
              <a:buFont typeface="Arial" panose="020B0604020202020204" pitchFamily="34" charset="0"/>
              <a:buChar char="•"/>
            </a:pPr>
            <a:r>
              <a:rPr lang="fr-FR" b="1" dirty="0">
                <a:solidFill>
                  <a:srgbClr val="002060"/>
                </a:solidFill>
              </a:rPr>
              <a:t>La structure du reste du message dépend du type (1 mot minimum).</a:t>
            </a:r>
          </a:p>
        </p:txBody>
      </p:sp>
    </p:spTree>
    <p:extLst>
      <p:ext uri="{BB962C8B-B14F-4D97-AF65-F5344CB8AC3E}">
        <p14:creationId xmlns:p14="http://schemas.microsoft.com/office/powerpoint/2010/main" val="1510795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C1E7E-E5C4-1B4A-B9BC-77E30657A8C6}"/>
              </a:ext>
            </a:extLst>
          </p:cNvPr>
          <p:cNvSpPr>
            <a:spLocks noGrp="1"/>
          </p:cNvSpPr>
          <p:nvPr>
            <p:ph type="title"/>
          </p:nvPr>
        </p:nvSpPr>
        <p:spPr>
          <a:xfrm>
            <a:off x="2231136" y="370332"/>
            <a:ext cx="7729728" cy="1188720"/>
          </a:xfrm>
        </p:spPr>
        <p:txBody>
          <a:bodyPr/>
          <a:lstStyle/>
          <a:p>
            <a:r>
              <a:rPr lang="fr-FR" dirty="0"/>
              <a:t>8-2 ENTÊTE ICMP</a:t>
            </a:r>
          </a:p>
        </p:txBody>
      </p:sp>
      <p:pic>
        <p:nvPicPr>
          <p:cNvPr id="9218" name="Picture 2" descr="What is ICMP (Internet Control Message Protocol)? - Definition from  WhatIs.com">
            <a:extLst>
              <a:ext uri="{FF2B5EF4-FFF2-40B4-BE49-F238E27FC236}">
                <a16:creationId xmlns:a16="http://schemas.microsoft.com/office/drawing/2014/main" id="{7329833F-4248-E64A-B9C5-734CDCE75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8" y="2487905"/>
            <a:ext cx="2995159" cy="2039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BFB06A5-8CAC-754A-A1B0-8239470E5862}"/>
              </a:ext>
            </a:extLst>
          </p:cNvPr>
          <p:cNvSpPr txBox="1"/>
          <p:nvPr/>
        </p:nvSpPr>
        <p:spPr>
          <a:xfrm>
            <a:off x="141248" y="1929161"/>
            <a:ext cx="2475571" cy="369332"/>
          </a:xfrm>
          <a:prstGeom prst="rect">
            <a:avLst/>
          </a:prstGeom>
          <a:noFill/>
        </p:spPr>
        <p:txBody>
          <a:bodyPr wrap="square" rtlCol="0">
            <a:spAutoFit/>
          </a:bodyPr>
          <a:lstStyle/>
          <a:p>
            <a:pPr algn="ctr"/>
            <a:r>
              <a:rPr lang="fr-FR" b="1" dirty="0">
                <a:solidFill>
                  <a:srgbClr val="002060"/>
                </a:solidFill>
              </a:rPr>
              <a:t>Exemple Ping</a:t>
            </a:r>
          </a:p>
        </p:txBody>
      </p:sp>
      <p:pic>
        <p:nvPicPr>
          <p:cNvPr id="10" name="Image 9">
            <a:extLst>
              <a:ext uri="{FF2B5EF4-FFF2-40B4-BE49-F238E27FC236}">
                <a16:creationId xmlns:a16="http://schemas.microsoft.com/office/drawing/2014/main" id="{2C39C606-97F0-884A-B37C-EABBD8245BA0}"/>
              </a:ext>
            </a:extLst>
          </p:cNvPr>
          <p:cNvPicPr>
            <a:picLocks noChangeAspect="1"/>
          </p:cNvPicPr>
          <p:nvPr/>
        </p:nvPicPr>
        <p:blipFill>
          <a:blip r:embed="rId3"/>
          <a:stretch>
            <a:fillRect/>
          </a:stretch>
        </p:blipFill>
        <p:spPr>
          <a:xfrm>
            <a:off x="5786712" y="1682940"/>
            <a:ext cx="4639678" cy="5050843"/>
          </a:xfrm>
          <a:prstGeom prst="rect">
            <a:avLst/>
          </a:prstGeom>
          <a:ln>
            <a:noFill/>
          </a:ln>
          <a:effectLst>
            <a:outerShdw blurRad="292100" dist="139700" dir="2700000" algn="tl" rotWithShape="0">
              <a:srgbClr val="333333">
                <a:alpha val="65000"/>
              </a:srgbClr>
            </a:outerShdw>
          </a:effectLst>
        </p:spPr>
      </p:pic>
      <p:sp>
        <p:nvSpPr>
          <p:cNvPr id="12" name="Accolade ouvrante 11">
            <a:extLst>
              <a:ext uri="{FF2B5EF4-FFF2-40B4-BE49-F238E27FC236}">
                <a16:creationId xmlns:a16="http://schemas.microsoft.com/office/drawing/2014/main" id="{90BB2195-9E0E-524E-A604-A98441955C0D}"/>
              </a:ext>
            </a:extLst>
          </p:cNvPr>
          <p:cNvSpPr/>
          <p:nvPr/>
        </p:nvSpPr>
        <p:spPr>
          <a:xfrm>
            <a:off x="5531005" y="1682940"/>
            <a:ext cx="255707" cy="5050843"/>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1B2A0C6F-CAD0-A441-BE4B-6EE209BEF5E6}"/>
              </a:ext>
            </a:extLst>
          </p:cNvPr>
          <p:cNvSpPr txBox="1"/>
          <p:nvPr/>
        </p:nvSpPr>
        <p:spPr>
          <a:xfrm>
            <a:off x="3181012" y="4023695"/>
            <a:ext cx="2665142" cy="369332"/>
          </a:xfrm>
          <a:prstGeom prst="rect">
            <a:avLst/>
          </a:prstGeom>
          <a:noFill/>
        </p:spPr>
        <p:txBody>
          <a:bodyPr wrap="square" rtlCol="0">
            <a:spAutoFit/>
          </a:bodyPr>
          <a:lstStyle/>
          <a:p>
            <a:r>
              <a:rPr lang="fr-FR" dirty="0"/>
              <a:t>Type de message ICMP</a:t>
            </a:r>
          </a:p>
        </p:txBody>
      </p:sp>
    </p:spTree>
    <p:extLst>
      <p:ext uri="{BB962C8B-B14F-4D97-AF65-F5344CB8AC3E}">
        <p14:creationId xmlns:p14="http://schemas.microsoft.com/office/powerpoint/2010/main" val="3290937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45929-26F5-9346-A0A8-CBEF4377018B}"/>
              </a:ext>
            </a:extLst>
          </p:cNvPr>
          <p:cNvSpPr>
            <a:spLocks noGrp="1"/>
          </p:cNvSpPr>
          <p:nvPr>
            <p:ph type="title"/>
          </p:nvPr>
        </p:nvSpPr>
        <p:spPr/>
        <p:txBody>
          <a:bodyPr/>
          <a:lstStyle/>
          <a:p>
            <a:r>
              <a:rPr lang="fr-FR" dirty="0"/>
              <a:t>Trame Ethernet</a:t>
            </a:r>
          </a:p>
        </p:txBody>
      </p:sp>
      <p:sp>
        <p:nvSpPr>
          <p:cNvPr id="10" name="ZoneTexte 9">
            <a:extLst>
              <a:ext uri="{FF2B5EF4-FFF2-40B4-BE49-F238E27FC236}">
                <a16:creationId xmlns:a16="http://schemas.microsoft.com/office/drawing/2014/main" id="{E0F77B8E-9DDC-574A-979D-03A8B9FB4CB0}"/>
              </a:ext>
            </a:extLst>
          </p:cNvPr>
          <p:cNvSpPr txBox="1"/>
          <p:nvPr/>
        </p:nvSpPr>
        <p:spPr>
          <a:xfrm>
            <a:off x="4021594" y="2690340"/>
            <a:ext cx="40386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b="1" dirty="0">
                <a:solidFill>
                  <a:srgbClr val="002060"/>
                </a:solidFill>
                <a:latin typeface="Gill Sans MT" panose="020B0502020104020203"/>
              </a:rPr>
              <a:t>Pratique avec Wireshark</a:t>
            </a:r>
            <a:r>
              <a:rPr kumimoji="0" lang="fr-FR" sz="1800" b="1" i="0" u="none" strike="noStrike" kern="1200" cap="none" spc="0" normalizeH="0" noProof="0" dirty="0">
                <a:ln>
                  <a:noFill/>
                </a:ln>
                <a:solidFill>
                  <a:srgbClr val="002060"/>
                </a:solidFill>
                <a:effectLst/>
                <a:uLnTx/>
                <a:uFillTx/>
                <a:latin typeface="Gill Sans MT" panose="020B0502020104020203"/>
                <a:ea typeface="+mn-ea"/>
                <a:cs typeface="+mn-cs"/>
              </a:rPr>
              <a:t> </a:t>
            </a: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 </a:t>
            </a:r>
          </a:p>
        </p:txBody>
      </p:sp>
      <p:pic>
        <p:nvPicPr>
          <p:cNvPr id="12" name="Graphique 11" descr="Réveil">
            <a:extLst>
              <a:ext uri="{FF2B5EF4-FFF2-40B4-BE49-F238E27FC236}">
                <a16:creationId xmlns:a16="http://schemas.microsoft.com/office/drawing/2014/main" id="{8C800004-07D9-6E4A-8E18-F2460B75B6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5542" y="1050276"/>
            <a:ext cx="914400" cy="914400"/>
          </a:xfrm>
          <a:prstGeom prst="rect">
            <a:avLst/>
          </a:prstGeom>
        </p:spPr>
      </p:pic>
      <mc:AlternateContent xmlns:mc="http://schemas.openxmlformats.org/markup-compatibility/2006">
        <mc:Choice xmlns:am3d="http://schemas.microsoft.com/office/drawing/2017/model3d" Requires="am3d">
          <p:graphicFrame>
            <p:nvGraphicFramePr>
              <p:cNvPr id="17" name="Modèle 3D 16" descr="Dossier avec contenu">
                <a:hlinkClick r:id="rId4"/>
                <a:extLst>
                  <a:ext uri="{FF2B5EF4-FFF2-40B4-BE49-F238E27FC236}">
                    <a16:creationId xmlns:a16="http://schemas.microsoft.com/office/drawing/2014/main" id="{C66E8C11-2188-634E-94DC-7A6CC72D21DC}"/>
                  </a:ext>
                </a:extLst>
              </p:cNvPr>
              <p:cNvGraphicFramePr>
                <a:graphicFrameLocks noChangeAspect="1"/>
              </p:cNvGraphicFramePr>
              <p:nvPr/>
            </p:nvGraphicFramePr>
            <p:xfrm>
              <a:off x="5071739" y="3452910"/>
              <a:ext cx="2123031" cy="1785673"/>
            </p:xfrm>
            <a:graphic>
              <a:graphicData uri="http://schemas.microsoft.com/office/drawing/2017/model3d">
                <am3d:model3d r:embed="rId5">
                  <am3d:spPr>
                    <a:xfrm>
                      <a:off x="0" y="0"/>
                      <a:ext cx="2123031" cy="1785673"/>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700000" ay="-1800000" az="-9600000"/>
                    <am3d:postTrans dx="0" dy="0" dz="0"/>
                  </am3d:trans>
                  <am3d:raster rName="Office3DRenderer" rVer="16.0.8326">
                    <am3d:blip r:embed="rId6"/>
                  </am3d:raster>
                  <am3d:objViewport viewportSz="2483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èle 3D 16" descr="Dossier avec contenu">
                <a:hlinkClick r:id="rId4"/>
                <a:extLst>
                  <a:ext uri="{FF2B5EF4-FFF2-40B4-BE49-F238E27FC236}">
                    <a16:creationId xmlns:a16="http://schemas.microsoft.com/office/drawing/2014/main" id="{C66E8C11-2188-634E-94DC-7A6CC72D21DC}"/>
                  </a:ext>
                </a:extLst>
              </p:cNvPr>
              <p:cNvPicPr>
                <a:picLocks noGrp="1" noRot="1" noChangeAspect="1" noMove="1" noResize="1" noEditPoints="1" noAdjustHandles="1" noChangeArrowheads="1" noChangeShapeType="1" noCrop="1"/>
              </p:cNvPicPr>
              <p:nvPr/>
            </p:nvPicPr>
            <p:blipFill>
              <a:blip r:embed="rId6"/>
              <a:stretch>
                <a:fillRect/>
              </a:stretch>
            </p:blipFill>
            <p:spPr>
              <a:xfrm>
                <a:off x="5071739" y="3452910"/>
                <a:ext cx="2123031" cy="1785673"/>
              </a:xfrm>
              <a:prstGeom prst="rect">
                <a:avLst/>
              </a:prstGeom>
            </p:spPr>
          </p:pic>
        </mc:Fallback>
      </mc:AlternateContent>
      <p:pic>
        <p:nvPicPr>
          <p:cNvPr id="18" name="Graphique 17" descr="Curseur">
            <a:extLst>
              <a:ext uri="{FF2B5EF4-FFF2-40B4-BE49-F238E27FC236}">
                <a16:creationId xmlns:a16="http://schemas.microsoft.com/office/drawing/2014/main" id="{469E1195-057F-324E-B7A3-6804359553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9331" y="4239387"/>
            <a:ext cx="914400" cy="914400"/>
          </a:xfrm>
          <a:prstGeom prst="rect">
            <a:avLst/>
          </a:prstGeom>
        </p:spPr>
      </p:pic>
    </p:spTree>
    <p:extLst>
      <p:ext uri="{BB962C8B-B14F-4D97-AF65-F5344CB8AC3E}">
        <p14:creationId xmlns:p14="http://schemas.microsoft.com/office/powerpoint/2010/main" val="3573029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p:txBody>
          <a:bodyPr/>
          <a:lstStyle/>
          <a:p>
            <a:r>
              <a:rPr lang="fr-FR" dirty="0"/>
              <a:t>9 - ROUTAGE</a:t>
            </a:r>
          </a:p>
        </p:txBody>
      </p:sp>
      <p:sp>
        <p:nvSpPr>
          <p:cNvPr id="5" name="Sous-titre 4">
            <a:extLst>
              <a:ext uri="{FF2B5EF4-FFF2-40B4-BE49-F238E27FC236}">
                <a16:creationId xmlns:a16="http://schemas.microsoft.com/office/drawing/2014/main" id="{9284CAD7-6E8D-7441-AEBE-C118F9B0126C}"/>
              </a:ext>
            </a:extLst>
          </p:cNvPr>
          <p:cNvSpPr>
            <a:spLocks noGrp="1"/>
          </p:cNvSpPr>
          <p:nvPr>
            <p:ph type="subTitle" idx="1"/>
          </p:nvPr>
        </p:nvSpPr>
        <p:spPr>
          <a:xfrm>
            <a:off x="2695194" y="4352544"/>
            <a:ext cx="6801612" cy="1123223"/>
          </a:xfrm>
        </p:spPr>
        <p:txBody>
          <a:bodyPr>
            <a:normAutofit lnSpcReduction="10000"/>
          </a:bodyPr>
          <a:lstStyle/>
          <a:p>
            <a:r>
              <a:rPr lang="fr-FR" dirty="0"/>
              <a:t>Rappels réseaux, masques et calculs de masques </a:t>
            </a:r>
          </a:p>
          <a:p>
            <a:r>
              <a:rPr lang="fr-FR" dirty="0"/>
              <a:t>VLSM fonctionnement et principe</a:t>
            </a:r>
            <a:br>
              <a:rPr lang="fr-FR" dirty="0"/>
            </a:br>
            <a:endParaRPr lang="fr-FR" dirty="0"/>
          </a:p>
        </p:txBody>
      </p:sp>
    </p:spTree>
    <p:extLst>
      <p:ext uri="{BB962C8B-B14F-4D97-AF65-F5344CB8AC3E}">
        <p14:creationId xmlns:p14="http://schemas.microsoft.com/office/powerpoint/2010/main" val="434518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5-1 L’hexadécimal</a:t>
            </a:r>
          </a:p>
        </p:txBody>
      </p:sp>
      <p:pic>
        <p:nvPicPr>
          <p:cNvPr id="4" name="Image 3"/>
          <p:cNvPicPr>
            <a:picLocks noChangeAspect="1"/>
          </p:cNvPicPr>
          <p:nvPr/>
        </p:nvPicPr>
        <p:blipFill>
          <a:blip r:embed="rId2"/>
          <a:stretch>
            <a:fillRect/>
          </a:stretch>
        </p:blipFill>
        <p:spPr>
          <a:xfrm>
            <a:off x="2231136" y="2487178"/>
            <a:ext cx="2442464" cy="3922745"/>
          </a:xfrm>
          <a:prstGeom prst="rect">
            <a:avLst/>
          </a:prstGeom>
        </p:spPr>
      </p:pic>
      <p:sp>
        <p:nvSpPr>
          <p:cNvPr id="5" name="ZoneTexte 4"/>
          <p:cNvSpPr txBox="1"/>
          <p:nvPr/>
        </p:nvSpPr>
        <p:spPr>
          <a:xfrm>
            <a:off x="5657272" y="2568379"/>
            <a:ext cx="4673600" cy="369332"/>
          </a:xfrm>
          <a:prstGeom prst="rect">
            <a:avLst/>
          </a:prstGeom>
          <a:noFill/>
        </p:spPr>
        <p:txBody>
          <a:bodyPr wrap="square" rtlCol="0">
            <a:spAutoFit/>
          </a:bodyPr>
          <a:lstStyle/>
          <a:p>
            <a:r>
              <a:rPr lang="fr-FR" b="1" dirty="0">
                <a:solidFill>
                  <a:srgbClr val="FF0000"/>
                </a:solidFill>
              </a:rPr>
              <a:t>En hexadécimal, on est toujours en 4 bits : </a:t>
            </a:r>
          </a:p>
        </p:txBody>
      </p:sp>
      <p:sp>
        <p:nvSpPr>
          <p:cNvPr id="6" name="ZoneTexte 5"/>
          <p:cNvSpPr txBox="1"/>
          <p:nvPr/>
        </p:nvSpPr>
        <p:spPr>
          <a:xfrm>
            <a:off x="5495636" y="3371273"/>
            <a:ext cx="4996873" cy="2308324"/>
          </a:xfrm>
          <a:prstGeom prst="rect">
            <a:avLst/>
          </a:prstGeom>
          <a:noFill/>
        </p:spPr>
        <p:txBody>
          <a:bodyPr wrap="square" rtlCol="0">
            <a:spAutoFit/>
          </a:bodyPr>
          <a:lstStyle/>
          <a:p>
            <a:r>
              <a:rPr lang="fr-FR" dirty="0"/>
              <a:t>2 exemples  : </a:t>
            </a:r>
          </a:p>
          <a:p>
            <a:endParaRPr lang="fr-FR" dirty="0"/>
          </a:p>
          <a:p>
            <a:r>
              <a:rPr lang="fr-FR" dirty="0"/>
              <a:t>	</a:t>
            </a:r>
            <a:r>
              <a:rPr lang="fr-FR" b="1" dirty="0">
                <a:solidFill>
                  <a:srgbClr val="002060"/>
                </a:solidFill>
              </a:rPr>
              <a:t>hexadécimal</a:t>
            </a:r>
            <a:r>
              <a:rPr lang="fr-FR" dirty="0"/>
              <a:t> : E1A0</a:t>
            </a:r>
          </a:p>
          <a:p>
            <a:r>
              <a:rPr lang="fr-FR" dirty="0"/>
              <a:t>	</a:t>
            </a:r>
            <a:r>
              <a:rPr lang="fr-FR" b="1" dirty="0">
                <a:solidFill>
                  <a:srgbClr val="002060"/>
                </a:solidFill>
              </a:rPr>
              <a:t>binaire</a:t>
            </a:r>
            <a:r>
              <a:rPr lang="fr-FR" dirty="0"/>
              <a:t> : 1110 0001 1010 0000</a:t>
            </a:r>
          </a:p>
          <a:p>
            <a:r>
              <a:rPr lang="fr-FR" dirty="0"/>
              <a:t>		</a:t>
            </a:r>
          </a:p>
          <a:p>
            <a:r>
              <a:rPr lang="fr-FR" dirty="0"/>
              <a:t>	</a:t>
            </a:r>
            <a:r>
              <a:rPr lang="fr-FR" b="1" dirty="0">
                <a:solidFill>
                  <a:srgbClr val="002060"/>
                </a:solidFill>
              </a:rPr>
              <a:t>hexadécimal </a:t>
            </a:r>
            <a:r>
              <a:rPr lang="fr-FR" dirty="0"/>
              <a:t>: E0C1</a:t>
            </a:r>
          </a:p>
          <a:p>
            <a:r>
              <a:rPr lang="fr-FR" dirty="0"/>
              <a:t>	</a:t>
            </a:r>
            <a:r>
              <a:rPr lang="fr-FR" b="1" dirty="0">
                <a:solidFill>
                  <a:srgbClr val="002060"/>
                </a:solidFill>
              </a:rPr>
              <a:t>binaire</a:t>
            </a:r>
            <a:r>
              <a:rPr lang="fr-FR" dirty="0"/>
              <a:t> : 1110 0000 1100 0001</a:t>
            </a:r>
          </a:p>
          <a:p>
            <a:r>
              <a:rPr lang="fr-FR" dirty="0"/>
              <a:t>	</a:t>
            </a:r>
          </a:p>
        </p:txBody>
      </p:sp>
    </p:spTree>
    <p:extLst>
      <p:ext uri="{BB962C8B-B14F-4D97-AF65-F5344CB8AC3E}">
        <p14:creationId xmlns:p14="http://schemas.microsoft.com/office/powerpoint/2010/main" val="5847105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7799" y="562810"/>
            <a:ext cx="4486656" cy="1141497"/>
          </a:xfrm>
        </p:spPr>
        <p:txBody>
          <a:bodyPr/>
          <a:lstStyle/>
          <a:p>
            <a:r>
              <a:rPr lang="fr-FR" dirty="0"/>
              <a:t>Les masques de sous-réseaux</a:t>
            </a:r>
          </a:p>
        </p:txBody>
      </p:sp>
      <p:sp>
        <p:nvSpPr>
          <p:cNvPr id="4" name="Espace réservé du contenu 3"/>
          <p:cNvSpPr>
            <a:spLocks noGrp="1"/>
          </p:cNvSpPr>
          <p:nvPr>
            <p:ph idx="1"/>
          </p:nvPr>
        </p:nvSpPr>
        <p:spPr>
          <a:xfrm>
            <a:off x="6151419" y="1006763"/>
            <a:ext cx="5938982" cy="5283201"/>
          </a:xfrm>
        </p:spPr>
        <p:txBody>
          <a:bodyPr>
            <a:normAutofit/>
          </a:bodyPr>
          <a:lstStyle/>
          <a:p>
            <a:r>
              <a:rPr lang="fr-FR" b="1" dirty="0">
                <a:solidFill>
                  <a:srgbClr val="002060"/>
                </a:solidFill>
              </a:rPr>
              <a:t>L'adresse IP </a:t>
            </a:r>
            <a:r>
              <a:rPr lang="fr-FR" dirty="0"/>
              <a:t>est donc composée de deux parties :</a:t>
            </a:r>
          </a:p>
          <a:p>
            <a:pPr lvl="3"/>
            <a:r>
              <a:rPr lang="fr-FR" dirty="0"/>
              <a:t>La partie réseau.</a:t>
            </a:r>
          </a:p>
          <a:p>
            <a:pPr lvl="3"/>
            <a:r>
              <a:rPr lang="fr-FR" dirty="0"/>
              <a:t>La partie hôte.</a:t>
            </a:r>
          </a:p>
          <a:p>
            <a:r>
              <a:rPr lang="fr-FR" b="1" dirty="0">
                <a:solidFill>
                  <a:srgbClr val="002060"/>
                </a:solidFill>
              </a:rPr>
              <a:t>Le masque de sous réseau </a:t>
            </a:r>
            <a:r>
              <a:rPr lang="fr-FR" dirty="0"/>
              <a:t>permet de savoir qu'elle est la partie des 32 bits qui est utilisé pour identifier le réseau.</a:t>
            </a:r>
          </a:p>
          <a:p>
            <a:r>
              <a:rPr lang="fr-FR" dirty="0"/>
              <a:t>2 types d’écriture pour le masque de sous-réseau : </a:t>
            </a:r>
          </a:p>
          <a:p>
            <a:pPr lvl="3"/>
            <a:r>
              <a:rPr lang="fr-FR" dirty="0"/>
              <a:t>192.168.1.12 </a:t>
            </a:r>
            <a:r>
              <a:rPr lang="fr-FR" dirty="0">
                <a:solidFill>
                  <a:srgbClr val="FF0000"/>
                </a:solidFill>
              </a:rPr>
              <a:t>/24 </a:t>
            </a:r>
            <a:r>
              <a:rPr lang="fr-FR" sz="1400" dirty="0">
                <a:solidFill>
                  <a:srgbClr val="002060"/>
                </a:solidFill>
              </a:rPr>
              <a:t>(24 premiers bits pour le masque)</a:t>
            </a:r>
          </a:p>
          <a:p>
            <a:pPr lvl="3"/>
            <a:r>
              <a:rPr lang="fr-FR" dirty="0">
                <a:solidFill>
                  <a:srgbClr val="FF0000"/>
                </a:solidFill>
              </a:rPr>
              <a:t>255.255.255.0</a:t>
            </a:r>
          </a:p>
          <a:p>
            <a:r>
              <a:rPr lang="fr-FR" dirty="0"/>
              <a:t>On va pouvoir obtenir grâce à </a:t>
            </a:r>
            <a:r>
              <a:rPr lang="fr-FR" b="1" dirty="0">
                <a:solidFill>
                  <a:srgbClr val="002060"/>
                </a:solidFill>
              </a:rPr>
              <a:t>l’adresse IP </a:t>
            </a:r>
            <a:r>
              <a:rPr lang="fr-FR" dirty="0"/>
              <a:t>et à au </a:t>
            </a:r>
            <a:r>
              <a:rPr lang="fr-FR" b="1" dirty="0">
                <a:solidFill>
                  <a:srgbClr val="002060"/>
                </a:solidFill>
              </a:rPr>
              <a:t>masque réseau</a:t>
            </a:r>
            <a:r>
              <a:rPr lang="fr-FR" dirty="0"/>
              <a:t>: </a:t>
            </a:r>
          </a:p>
          <a:p>
            <a:pPr lvl="2"/>
            <a:r>
              <a:rPr lang="fr-FR" dirty="0"/>
              <a:t>La plage d’adresse disponible ou utilisable sur un réseau.</a:t>
            </a:r>
          </a:p>
          <a:p>
            <a:pPr lvl="2"/>
            <a:r>
              <a:rPr lang="fr-FR" dirty="0"/>
              <a:t>L’adresse du réseau (Plus petite adresse sur le réseau)</a:t>
            </a:r>
          </a:p>
          <a:p>
            <a:pPr lvl="2"/>
            <a:r>
              <a:rPr lang="fr-FR" dirty="0"/>
              <a:t>L’adresse de broadcast ( Plus grande adresse sur le réseau)</a:t>
            </a:r>
          </a:p>
        </p:txBody>
      </p:sp>
      <p:pic>
        <p:nvPicPr>
          <p:cNvPr id="6" name="Google Shape;284;p7"/>
          <p:cNvPicPr preferRelativeResize="0"/>
          <p:nvPr/>
        </p:nvPicPr>
        <p:blipFill rotWithShape="1">
          <a:blip r:embed="rId2">
            <a:alphaModFix/>
          </a:blip>
          <a:srcRect/>
          <a:stretch/>
        </p:blipFill>
        <p:spPr>
          <a:xfrm>
            <a:off x="1012081" y="2272631"/>
            <a:ext cx="4271645" cy="1147133"/>
          </a:xfrm>
          <a:prstGeom prst="rect">
            <a:avLst/>
          </a:prstGeom>
          <a:noFill/>
          <a:ln>
            <a:noFill/>
          </a:ln>
        </p:spPr>
      </p:pic>
      <p:pic>
        <p:nvPicPr>
          <p:cNvPr id="7" name="Google Shape;287;p7"/>
          <p:cNvPicPr preferRelativeResize="0"/>
          <p:nvPr/>
        </p:nvPicPr>
        <p:blipFill rotWithShape="1">
          <a:blip r:embed="rId3">
            <a:alphaModFix/>
          </a:blip>
          <a:srcRect/>
          <a:stretch/>
        </p:blipFill>
        <p:spPr>
          <a:xfrm>
            <a:off x="984398" y="3599345"/>
            <a:ext cx="4299328" cy="1147133"/>
          </a:xfrm>
          <a:prstGeom prst="rect">
            <a:avLst/>
          </a:prstGeom>
          <a:noFill/>
          <a:ln>
            <a:noFill/>
          </a:ln>
        </p:spPr>
      </p:pic>
      <p:pic>
        <p:nvPicPr>
          <p:cNvPr id="8" name="Google Shape;288;p7"/>
          <p:cNvPicPr preferRelativeResize="0"/>
          <p:nvPr/>
        </p:nvPicPr>
        <p:blipFill rotWithShape="1">
          <a:blip r:embed="rId4">
            <a:alphaModFix/>
          </a:blip>
          <a:srcRect/>
          <a:stretch/>
        </p:blipFill>
        <p:spPr>
          <a:xfrm>
            <a:off x="1012081" y="5012152"/>
            <a:ext cx="4271645" cy="1147133"/>
          </a:xfrm>
          <a:prstGeom prst="rect">
            <a:avLst/>
          </a:prstGeom>
          <a:noFill/>
          <a:ln>
            <a:noFill/>
          </a:ln>
        </p:spPr>
      </p:pic>
      <p:sp>
        <p:nvSpPr>
          <p:cNvPr id="9" name="ZoneTexte 8"/>
          <p:cNvSpPr txBox="1"/>
          <p:nvPr/>
        </p:nvSpPr>
        <p:spPr>
          <a:xfrm>
            <a:off x="6899564" y="360218"/>
            <a:ext cx="4525818" cy="369332"/>
          </a:xfrm>
          <a:prstGeom prst="rect">
            <a:avLst/>
          </a:prstGeom>
          <a:noFill/>
        </p:spPr>
        <p:txBody>
          <a:bodyPr wrap="square" rtlCol="0">
            <a:spAutoFit/>
          </a:bodyPr>
          <a:lstStyle/>
          <a:p>
            <a:pPr algn="ctr"/>
            <a:r>
              <a:rPr lang="fr-FR" dirty="0"/>
              <a:t>Détails du masque réseau</a:t>
            </a:r>
          </a:p>
        </p:txBody>
      </p:sp>
    </p:spTree>
    <p:extLst>
      <p:ext uri="{BB962C8B-B14F-4D97-AF65-F5344CB8AC3E}">
        <p14:creationId xmlns:p14="http://schemas.microsoft.com/office/powerpoint/2010/main" val="3109192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7799" y="562810"/>
            <a:ext cx="4486656" cy="1141497"/>
          </a:xfrm>
        </p:spPr>
        <p:txBody>
          <a:bodyPr/>
          <a:lstStyle/>
          <a:p>
            <a:r>
              <a:rPr lang="fr-FR" dirty="0"/>
              <a:t>Les masques de sous-réseaux</a:t>
            </a:r>
          </a:p>
        </p:txBody>
      </p:sp>
      <p:sp>
        <p:nvSpPr>
          <p:cNvPr id="4" name="Espace réservé du contenu 3"/>
          <p:cNvSpPr>
            <a:spLocks noGrp="1"/>
          </p:cNvSpPr>
          <p:nvPr>
            <p:ph idx="1"/>
          </p:nvPr>
        </p:nvSpPr>
        <p:spPr>
          <a:xfrm>
            <a:off x="6354617" y="1006763"/>
            <a:ext cx="5837383" cy="5680364"/>
          </a:xfrm>
        </p:spPr>
        <p:txBody>
          <a:bodyPr>
            <a:normAutofit/>
          </a:bodyPr>
          <a:lstStyle/>
          <a:p>
            <a:r>
              <a:rPr lang="fr-FR" b="1" dirty="0">
                <a:solidFill>
                  <a:srgbClr val="002060"/>
                </a:solidFill>
              </a:rPr>
              <a:t>Exemple : </a:t>
            </a:r>
          </a:p>
          <a:p>
            <a:pPr lvl="2"/>
            <a:r>
              <a:rPr lang="fr-FR" dirty="0">
                <a:solidFill>
                  <a:srgbClr val="002060"/>
                </a:solidFill>
              </a:rPr>
              <a:t>Adresse IP : 110.17.14.8 </a:t>
            </a:r>
            <a:r>
              <a:rPr lang="fr-FR" dirty="0">
                <a:solidFill>
                  <a:srgbClr val="FF0000"/>
                </a:solidFill>
              </a:rPr>
              <a:t>/23</a:t>
            </a:r>
          </a:p>
          <a:p>
            <a:pPr lvl="3"/>
            <a:r>
              <a:rPr lang="fr-FR" dirty="0">
                <a:solidFill>
                  <a:srgbClr val="002060"/>
                </a:solidFill>
              </a:rPr>
              <a:t>Soit en binaire : </a:t>
            </a:r>
          </a:p>
          <a:p>
            <a:pPr lvl="2"/>
            <a:endParaRPr lang="fr-FR" dirty="0">
              <a:solidFill>
                <a:srgbClr val="FF0000"/>
              </a:solidFill>
            </a:endParaRPr>
          </a:p>
          <a:p>
            <a:pPr lvl="2"/>
            <a:r>
              <a:rPr lang="fr-FR" dirty="0">
                <a:solidFill>
                  <a:srgbClr val="FF0000"/>
                </a:solidFill>
              </a:rPr>
              <a:t>Pour 23 =&gt; 255.255.254.0.</a:t>
            </a:r>
          </a:p>
          <a:p>
            <a:pPr lvl="3"/>
            <a:r>
              <a:rPr lang="fr-FR" dirty="0">
                <a:solidFill>
                  <a:srgbClr val="002060"/>
                </a:solidFill>
              </a:rPr>
              <a:t>Soit  en binaire :</a:t>
            </a:r>
          </a:p>
          <a:p>
            <a:pPr marL="228600" lvl="1" indent="0">
              <a:buNone/>
            </a:pPr>
            <a:endParaRPr lang="fr-FR" dirty="0">
              <a:solidFill>
                <a:srgbClr val="FF0000"/>
              </a:solidFill>
            </a:endParaRPr>
          </a:p>
          <a:p>
            <a:pPr marL="228600" lvl="1" indent="0">
              <a:buNone/>
            </a:pPr>
            <a:endParaRPr lang="fr-FR" dirty="0">
              <a:solidFill>
                <a:srgbClr val="FF0000"/>
              </a:solidFill>
            </a:endParaRPr>
          </a:p>
          <a:p>
            <a:pPr lvl="1"/>
            <a:r>
              <a:rPr lang="fr-FR" b="1" u="sng" dirty="0">
                <a:solidFill>
                  <a:srgbClr val="002060"/>
                </a:solidFill>
              </a:rPr>
              <a:t>Adresse réseau : </a:t>
            </a:r>
          </a:p>
          <a:p>
            <a:pPr lvl="1"/>
            <a:endParaRPr lang="fr-FR" dirty="0">
              <a:solidFill>
                <a:srgbClr val="002060"/>
              </a:solidFill>
            </a:endParaRPr>
          </a:p>
          <a:p>
            <a:pPr lvl="3"/>
            <a:r>
              <a:rPr lang="fr-FR" dirty="0">
                <a:solidFill>
                  <a:srgbClr val="002060"/>
                </a:solidFill>
              </a:rPr>
              <a:t>Soit une adresse : 110.17.14.0</a:t>
            </a:r>
          </a:p>
          <a:p>
            <a:pPr lvl="1"/>
            <a:r>
              <a:rPr lang="fr-FR" b="1" u="sng" dirty="0">
                <a:solidFill>
                  <a:srgbClr val="002060"/>
                </a:solidFill>
              </a:rPr>
              <a:t>Adresse de broadcast : </a:t>
            </a:r>
          </a:p>
          <a:p>
            <a:pPr lvl="1"/>
            <a:endParaRPr lang="fr-FR" dirty="0">
              <a:solidFill>
                <a:srgbClr val="002060"/>
              </a:solidFill>
            </a:endParaRPr>
          </a:p>
          <a:p>
            <a:pPr lvl="3"/>
            <a:r>
              <a:rPr lang="fr-FR" dirty="0">
                <a:solidFill>
                  <a:srgbClr val="002060"/>
                </a:solidFill>
              </a:rPr>
              <a:t>Soit une adresse : 110.17.15.255</a:t>
            </a:r>
          </a:p>
          <a:p>
            <a:pPr lvl="1"/>
            <a:r>
              <a:rPr lang="fr-FR" b="1" dirty="0">
                <a:solidFill>
                  <a:srgbClr val="002060"/>
                </a:solidFill>
              </a:rPr>
              <a:t>Plage d’adresse : </a:t>
            </a:r>
            <a:r>
              <a:rPr lang="fr-FR" dirty="0">
                <a:solidFill>
                  <a:srgbClr val="002060"/>
                </a:solidFill>
              </a:rPr>
              <a:t>Entre 110.17.14.0 et  110.17.15.255</a:t>
            </a:r>
          </a:p>
          <a:p>
            <a:pPr lvl="1"/>
            <a:endParaRPr lang="fr-FR" dirty="0">
              <a:solidFill>
                <a:srgbClr val="002060"/>
              </a:solidFill>
            </a:endParaRPr>
          </a:p>
          <a:p>
            <a:pPr lvl="3"/>
            <a:endParaRPr lang="fr-FR" dirty="0">
              <a:solidFill>
                <a:srgbClr val="002060"/>
              </a:solidFill>
            </a:endParaRPr>
          </a:p>
        </p:txBody>
      </p:sp>
      <p:pic>
        <p:nvPicPr>
          <p:cNvPr id="6" name="Google Shape;284;p7"/>
          <p:cNvPicPr preferRelativeResize="0"/>
          <p:nvPr/>
        </p:nvPicPr>
        <p:blipFill rotWithShape="1">
          <a:blip r:embed="rId2">
            <a:alphaModFix/>
          </a:blip>
          <a:srcRect/>
          <a:stretch/>
        </p:blipFill>
        <p:spPr>
          <a:xfrm>
            <a:off x="1169096" y="2281867"/>
            <a:ext cx="4271645" cy="1147133"/>
          </a:xfrm>
          <a:prstGeom prst="rect">
            <a:avLst/>
          </a:prstGeom>
          <a:noFill/>
          <a:ln>
            <a:noFill/>
          </a:ln>
        </p:spPr>
      </p:pic>
      <p:pic>
        <p:nvPicPr>
          <p:cNvPr id="7" name="Google Shape;287;p7"/>
          <p:cNvPicPr preferRelativeResize="0"/>
          <p:nvPr/>
        </p:nvPicPr>
        <p:blipFill rotWithShape="1">
          <a:blip r:embed="rId3">
            <a:alphaModFix/>
          </a:blip>
          <a:srcRect/>
          <a:stretch/>
        </p:blipFill>
        <p:spPr>
          <a:xfrm>
            <a:off x="1141413" y="3608581"/>
            <a:ext cx="4299328" cy="1147133"/>
          </a:xfrm>
          <a:prstGeom prst="rect">
            <a:avLst/>
          </a:prstGeom>
          <a:noFill/>
          <a:ln>
            <a:noFill/>
          </a:ln>
        </p:spPr>
      </p:pic>
      <p:pic>
        <p:nvPicPr>
          <p:cNvPr id="8" name="Google Shape;288;p7"/>
          <p:cNvPicPr preferRelativeResize="0"/>
          <p:nvPr/>
        </p:nvPicPr>
        <p:blipFill rotWithShape="1">
          <a:blip r:embed="rId4">
            <a:alphaModFix/>
          </a:blip>
          <a:srcRect/>
          <a:stretch/>
        </p:blipFill>
        <p:spPr>
          <a:xfrm>
            <a:off x="1169096" y="5021388"/>
            <a:ext cx="4271645" cy="1147133"/>
          </a:xfrm>
          <a:prstGeom prst="rect">
            <a:avLst/>
          </a:prstGeom>
          <a:noFill/>
          <a:ln>
            <a:noFill/>
          </a:ln>
        </p:spPr>
      </p:pic>
      <p:sp>
        <p:nvSpPr>
          <p:cNvPr id="9" name="ZoneTexte 8"/>
          <p:cNvSpPr txBox="1"/>
          <p:nvPr/>
        </p:nvSpPr>
        <p:spPr>
          <a:xfrm>
            <a:off x="6899564" y="360218"/>
            <a:ext cx="45258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Détails du masque réseau</a:t>
            </a:r>
          </a:p>
        </p:txBody>
      </p:sp>
      <p:sp>
        <p:nvSpPr>
          <p:cNvPr id="3" name="ZoneTexte 2"/>
          <p:cNvSpPr txBox="1"/>
          <p:nvPr/>
        </p:nvSpPr>
        <p:spPr>
          <a:xfrm>
            <a:off x="7038109" y="3244334"/>
            <a:ext cx="4581237" cy="369332"/>
          </a:xfrm>
          <a:prstGeom prst="rect">
            <a:avLst/>
          </a:prstGeom>
          <a:noFill/>
        </p:spPr>
        <p:txBody>
          <a:bodyPr wrap="square" rtlCol="0">
            <a:spAutoFit/>
          </a:bodyPr>
          <a:lstStyle/>
          <a:p>
            <a:r>
              <a:rPr lang="fr-FR" dirty="0"/>
              <a:t>1111 1111 . 1111 1111 . 1111 1110 .  0000 000</a:t>
            </a:r>
          </a:p>
        </p:txBody>
      </p:sp>
      <p:sp>
        <p:nvSpPr>
          <p:cNvPr id="10" name="ZoneTexte 9"/>
          <p:cNvSpPr txBox="1"/>
          <p:nvPr/>
        </p:nvSpPr>
        <p:spPr>
          <a:xfrm>
            <a:off x="7038109" y="2129315"/>
            <a:ext cx="4627419" cy="369332"/>
          </a:xfrm>
          <a:prstGeom prst="rect">
            <a:avLst/>
          </a:prstGeom>
          <a:noFill/>
        </p:spPr>
        <p:txBody>
          <a:bodyPr wrap="square" rtlCol="0">
            <a:spAutoFit/>
          </a:bodyPr>
          <a:lstStyle/>
          <a:p>
            <a:r>
              <a:rPr lang="fr-FR" dirty="0"/>
              <a:t>0110 1110. 0001 0001. 0000 1110 . 0000 1000</a:t>
            </a:r>
          </a:p>
        </p:txBody>
      </p:sp>
      <p:sp>
        <p:nvSpPr>
          <p:cNvPr id="11" name="ZoneTexte 10"/>
          <p:cNvSpPr txBox="1"/>
          <p:nvPr/>
        </p:nvSpPr>
        <p:spPr>
          <a:xfrm>
            <a:off x="6991927" y="4386382"/>
            <a:ext cx="4627419" cy="369332"/>
          </a:xfrm>
          <a:prstGeom prst="rect">
            <a:avLst/>
          </a:prstGeom>
          <a:noFill/>
        </p:spPr>
        <p:txBody>
          <a:bodyPr wrap="square" rtlCol="0">
            <a:spAutoFit/>
          </a:bodyPr>
          <a:lstStyle/>
          <a:p>
            <a:r>
              <a:rPr lang="fr-FR" dirty="0"/>
              <a:t>0110 1110. 0001 0001. 0000 111</a:t>
            </a:r>
            <a:r>
              <a:rPr lang="fr-FR" dirty="0">
                <a:solidFill>
                  <a:srgbClr val="FF0000"/>
                </a:solidFill>
              </a:rPr>
              <a:t>0</a:t>
            </a:r>
            <a:r>
              <a:rPr lang="fr-FR" dirty="0"/>
              <a:t> .</a:t>
            </a:r>
            <a:r>
              <a:rPr lang="fr-FR" dirty="0">
                <a:solidFill>
                  <a:srgbClr val="FF0000"/>
                </a:solidFill>
              </a:rPr>
              <a:t> 0000 0000</a:t>
            </a:r>
          </a:p>
        </p:txBody>
      </p:sp>
      <p:sp>
        <p:nvSpPr>
          <p:cNvPr id="12" name="ZoneTexte 11"/>
          <p:cNvSpPr txBox="1"/>
          <p:nvPr/>
        </p:nvSpPr>
        <p:spPr>
          <a:xfrm>
            <a:off x="7038108" y="5501401"/>
            <a:ext cx="4627419" cy="369332"/>
          </a:xfrm>
          <a:prstGeom prst="rect">
            <a:avLst/>
          </a:prstGeom>
          <a:noFill/>
        </p:spPr>
        <p:txBody>
          <a:bodyPr wrap="square" rtlCol="0">
            <a:spAutoFit/>
          </a:bodyPr>
          <a:lstStyle/>
          <a:p>
            <a:r>
              <a:rPr lang="fr-FR" dirty="0"/>
              <a:t>0110 1110. 0001 0001. 0000 111</a:t>
            </a:r>
            <a:r>
              <a:rPr lang="fr-FR" dirty="0">
                <a:solidFill>
                  <a:srgbClr val="FF0000"/>
                </a:solidFill>
              </a:rPr>
              <a:t>1</a:t>
            </a:r>
            <a:r>
              <a:rPr lang="fr-FR" dirty="0"/>
              <a:t> .</a:t>
            </a:r>
            <a:r>
              <a:rPr lang="fr-FR" dirty="0">
                <a:solidFill>
                  <a:srgbClr val="FF0000"/>
                </a:solidFill>
              </a:rPr>
              <a:t> 1111 1111</a:t>
            </a:r>
          </a:p>
        </p:txBody>
      </p:sp>
    </p:spTree>
    <p:extLst>
      <p:ext uri="{BB962C8B-B14F-4D97-AF65-F5344CB8AC3E}">
        <p14:creationId xmlns:p14="http://schemas.microsoft.com/office/powerpoint/2010/main" val="1048057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L’adresse de broadcast</a:t>
            </a:r>
          </a:p>
        </p:txBody>
      </p:sp>
      <p:sp>
        <p:nvSpPr>
          <p:cNvPr id="3" name="Espace réservé du contenu 2"/>
          <p:cNvSpPr>
            <a:spLocks noGrp="1"/>
          </p:cNvSpPr>
          <p:nvPr>
            <p:ph idx="1"/>
          </p:nvPr>
        </p:nvSpPr>
        <p:spPr/>
        <p:txBody>
          <a:bodyPr/>
          <a:lstStyle/>
          <a:p>
            <a:r>
              <a:rPr lang="fr-FR" dirty="0"/>
              <a:t>Une adresse de broadcast va permettre à une machine de communiquer avec toutes les machines de son sous-réseau.</a:t>
            </a:r>
          </a:p>
          <a:p>
            <a:r>
              <a:rPr lang="fr-FR" dirty="0"/>
              <a:t>Seules les machines qui appartiennent au sous-réseau vont recevoir une copie du paquet envoyé.</a:t>
            </a:r>
          </a:p>
          <a:p>
            <a:pPr marL="0" indent="0">
              <a:buNone/>
            </a:pPr>
            <a:endParaRPr lang="fr-FR" dirty="0"/>
          </a:p>
        </p:txBody>
      </p:sp>
      <p:pic>
        <p:nvPicPr>
          <p:cNvPr id="4" name="Image 3"/>
          <p:cNvPicPr>
            <a:picLocks noChangeAspect="1"/>
          </p:cNvPicPr>
          <p:nvPr/>
        </p:nvPicPr>
        <p:blipFill>
          <a:blip r:embed="rId2"/>
          <a:stretch>
            <a:fillRect/>
          </a:stretch>
        </p:blipFill>
        <p:spPr>
          <a:xfrm>
            <a:off x="4786312" y="4189035"/>
            <a:ext cx="2619375" cy="1743075"/>
          </a:xfrm>
          <a:prstGeom prst="rect">
            <a:avLst/>
          </a:prstGeom>
        </p:spPr>
      </p:pic>
    </p:spTree>
    <p:extLst>
      <p:ext uri="{BB962C8B-B14F-4D97-AF65-F5344CB8AC3E}">
        <p14:creationId xmlns:p14="http://schemas.microsoft.com/office/powerpoint/2010/main" val="736126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6E7789-FF40-3544-8190-71457B4BEB2F}"/>
              </a:ext>
            </a:extLst>
          </p:cNvPr>
          <p:cNvSpPr>
            <a:spLocks noGrp="1"/>
          </p:cNvSpPr>
          <p:nvPr>
            <p:ph type="title"/>
          </p:nvPr>
        </p:nvSpPr>
        <p:spPr/>
        <p:txBody>
          <a:bodyPr/>
          <a:lstStyle/>
          <a:p>
            <a:r>
              <a:rPr lang="fr-FR" dirty="0"/>
              <a:t>Les types de communication</a:t>
            </a:r>
          </a:p>
        </p:txBody>
      </p:sp>
      <p:pic>
        <p:nvPicPr>
          <p:cNvPr id="5" name="Image 4">
            <a:extLst>
              <a:ext uri="{FF2B5EF4-FFF2-40B4-BE49-F238E27FC236}">
                <a16:creationId xmlns:a16="http://schemas.microsoft.com/office/drawing/2014/main" id="{DC6EA671-C7C4-6543-863D-D817CD56A03A}"/>
              </a:ext>
            </a:extLst>
          </p:cNvPr>
          <p:cNvPicPr>
            <a:picLocks noChangeAspect="1"/>
          </p:cNvPicPr>
          <p:nvPr/>
        </p:nvPicPr>
        <p:blipFill>
          <a:blip r:embed="rId2"/>
          <a:stretch>
            <a:fillRect/>
          </a:stretch>
        </p:blipFill>
        <p:spPr>
          <a:xfrm>
            <a:off x="2391627" y="2435379"/>
            <a:ext cx="7408746" cy="4128662"/>
          </a:xfrm>
          <a:prstGeom prst="rect">
            <a:avLst/>
          </a:prstGeom>
        </p:spPr>
      </p:pic>
    </p:spTree>
    <p:extLst>
      <p:ext uri="{BB962C8B-B14F-4D97-AF65-F5344CB8AC3E}">
        <p14:creationId xmlns:p14="http://schemas.microsoft.com/office/powerpoint/2010/main" val="1761289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classes d’adresse IP</a:t>
            </a:r>
          </a:p>
        </p:txBody>
      </p:sp>
      <p:graphicFrame>
        <p:nvGraphicFramePr>
          <p:cNvPr id="4" name="Google Shape;277;p6"/>
          <p:cNvGraphicFramePr/>
          <p:nvPr/>
        </p:nvGraphicFramePr>
        <p:xfrm>
          <a:off x="265927" y="2632339"/>
          <a:ext cx="7967515" cy="3980607"/>
        </p:xfrm>
        <a:graphic>
          <a:graphicData uri="http://schemas.openxmlformats.org/drawingml/2006/table">
            <a:tbl>
              <a:tblPr firstRow="1" bandRow="1">
                <a:noFill/>
              </a:tblPr>
              <a:tblGrid>
                <a:gridCol w="878225">
                  <a:extLst>
                    <a:ext uri="{9D8B030D-6E8A-4147-A177-3AD203B41FA5}">
                      <a16:colId xmlns:a16="http://schemas.microsoft.com/office/drawing/2014/main" val="20000"/>
                    </a:ext>
                  </a:extLst>
                </a:gridCol>
                <a:gridCol w="1460647">
                  <a:extLst>
                    <a:ext uri="{9D8B030D-6E8A-4147-A177-3AD203B41FA5}">
                      <a16:colId xmlns:a16="http://schemas.microsoft.com/office/drawing/2014/main" val="20001"/>
                    </a:ext>
                  </a:extLst>
                </a:gridCol>
                <a:gridCol w="1417975">
                  <a:extLst>
                    <a:ext uri="{9D8B030D-6E8A-4147-A177-3AD203B41FA5}">
                      <a16:colId xmlns:a16="http://schemas.microsoft.com/office/drawing/2014/main" val="20002"/>
                    </a:ext>
                  </a:extLst>
                </a:gridCol>
                <a:gridCol w="1417975">
                  <a:extLst>
                    <a:ext uri="{9D8B030D-6E8A-4147-A177-3AD203B41FA5}">
                      <a16:colId xmlns:a16="http://schemas.microsoft.com/office/drawing/2014/main" val="20003"/>
                    </a:ext>
                  </a:extLst>
                </a:gridCol>
                <a:gridCol w="1417975">
                  <a:extLst>
                    <a:ext uri="{9D8B030D-6E8A-4147-A177-3AD203B41FA5}">
                      <a16:colId xmlns:a16="http://schemas.microsoft.com/office/drawing/2014/main" val="20004"/>
                    </a:ext>
                  </a:extLst>
                </a:gridCol>
                <a:gridCol w="1374718">
                  <a:extLst>
                    <a:ext uri="{9D8B030D-6E8A-4147-A177-3AD203B41FA5}">
                      <a16:colId xmlns:a16="http://schemas.microsoft.com/office/drawing/2014/main" val="20005"/>
                    </a:ext>
                  </a:extLst>
                </a:gridCol>
              </a:tblGrid>
              <a:tr h="612672">
                <a:tc>
                  <a:txBody>
                    <a:bodyPr/>
                    <a:lstStyle/>
                    <a:p>
                      <a:pPr marL="0" marR="0" lvl="0" indent="0" algn="l" rtl="0">
                        <a:spcBef>
                          <a:spcPts val="0"/>
                        </a:spcBef>
                        <a:spcAft>
                          <a:spcPts val="0"/>
                        </a:spcAft>
                        <a:buNone/>
                      </a:pPr>
                      <a:r>
                        <a:rPr lang="fr-FR" sz="1800" u="none" strike="noStrike" cap="none" dirty="0"/>
                        <a:t>Classe</a:t>
                      </a:r>
                      <a:endParaRPr dirty="0"/>
                    </a:p>
                  </a:txBody>
                  <a:tcPr marL="91450" marR="91450" marT="45725" marB="45725"/>
                </a:tc>
                <a:tc>
                  <a:txBody>
                    <a:bodyPr/>
                    <a:lstStyle/>
                    <a:p>
                      <a:pPr marL="0" marR="0" lvl="0" indent="0" algn="l" rtl="0">
                        <a:spcBef>
                          <a:spcPts val="0"/>
                        </a:spcBef>
                        <a:spcAft>
                          <a:spcPts val="0"/>
                        </a:spcAft>
                        <a:buNone/>
                      </a:pPr>
                      <a:r>
                        <a:rPr lang="fr-FR" sz="1800"/>
                        <a:t>Diffusion</a:t>
                      </a:r>
                      <a:endParaRPr/>
                    </a:p>
                  </a:txBody>
                  <a:tcPr marL="91450" marR="91450" marT="45725" marB="45725"/>
                </a:tc>
                <a:tc>
                  <a:txBody>
                    <a:bodyPr/>
                    <a:lstStyle/>
                    <a:p>
                      <a:pPr marL="0" marR="0" lvl="0" indent="0" algn="l" rtl="0">
                        <a:spcBef>
                          <a:spcPts val="0"/>
                        </a:spcBef>
                        <a:spcAft>
                          <a:spcPts val="0"/>
                        </a:spcAft>
                        <a:buNone/>
                      </a:pPr>
                      <a:r>
                        <a:rPr lang="fr-FR" sz="1800"/>
                        <a:t>de</a:t>
                      </a:r>
                      <a:endParaRPr/>
                    </a:p>
                  </a:txBody>
                  <a:tcPr marL="91450" marR="91450" marT="45725" marB="45725"/>
                </a:tc>
                <a:tc>
                  <a:txBody>
                    <a:bodyPr/>
                    <a:lstStyle/>
                    <a:p>
                      <a:pPr marL="0" marR="0" lvl="0" indent="0" algn="l" rtl="0">
                        <a:spcBef>
                          <a:spcPts val="0"/>
                        </a:spcBef>
                        <a:spcAft>
                          <a:spcPts val="0"/>
                        </a:spcAft>
                        <a:buNone/>
                      </a:pPr>
                      <a:r>
                        <a:rPr lang="fr-FR" sz="1800"/>
                        <a:t>à</a:t>
                      </a:r>
                      <a:endParaRPr/>
                    </a:p>
                  </a:txBody>
                  <a:tcPr marL="91450" marR="91450" marT="45725" marB="45725"/>
                </a:tc>
                <a:tc>
                  <a:txBody>
                    <a:bodyPr/>
                    <a:lstStyle/>
                    <a:p>
                      <a:pPr marL="0" marR="0" lvl="0" indent="0" algn="l" rtl="0">
                        <a:spcBef>
                          <a:spcPts val="0"/>
                        </a:spcBef>
                        <a:spcAft>
                          <a:spcPts val="0"/>
                        </a:spcAft>
                        <a:buNone/>
                      </a:pPr>
                      <a:r>
                        <a:rPr lang="fr-FR" sz="1800" dirty="0"/>
                        <a:t>Masque</a:t>
                      </a:r>
                      <a:endParaRPr dirty="0"/>
                    </a:p>
                  </a:txBody>
                  <a:tcPr marL="91450" marR="91450" marT="45725" marB="45725"/>
                </a:tc>
                <a:tc>
                  <a:txBody>
                    <a:bodyPr/>
                    <a:lstStyle/>
                    <a:p>
                      <a:pPr marL="0" marR="0" lvl="0" indent="0" algn="l" rtl="0">
                        <a:spcBef>
                          <a:spcPts val="0"/>
                        </a:spcBef>
                        <a:spcAft>
                          <a:spcPts val="0"/>
                        </a:spcAft>
                        <a:buNone/>
                      </a:pPr>
                      <a:r>
                        <a:rPr lang="fr-FR" sz="1800" dirty="0"/>
                        <a:t>Masque en bits (CIDR)</a:t>
                      </a:r>
                      <a:endParaRPr dirty="0"/>
                    </a:p>
                  </a:txBody>
                  <a:tcPr marL="91450" marR="91450" marT="45725" marB="45725"/>
                </a:tc>
                <a:extLst>
                  <a:ext uri="{0D108BD9-81ED-4DB2-BD59-A6C34878D82A}">
                    <a16:rowId xmlns:a16="http://schemas.microsoft.com/office/drawing/2014/main" val="10000"/>
                  </a:ext>
                </a:extLst>
              </a:tr>
              <a:tr h="354965">
                <a:tc>
                  <a:txBody>
                    <a:bodyPr/>
                    <a:lstStyle/>
                    <a:p>
                      <a:pPr marL="0" marR="0" lvl="0" indent="0" algn="l" rtl="0">
                        <a:spcBef>
                          <a:spcPts val="0"/>
                        </a:spcBef>
                        <a:spcAft>
                          <a:spcPts val="0"/>
                        </a:spcAft>
                        <a:buNone/>
                      </a:pPr>
                      <a:r>
                        <a:rPr lang="fr-FR" sz="1400"/>
                        <a:t>Classe A</a:t>
                      </a:r>
                      <a:endParaRPr sz="1400"/>
                    </a:p>
                  </a:txBody>
                  <a:tcPr marL="91450" marR="91450" marT="45725" marB="45725"/>
                </a:tc>
                <a:tc>
                  <a:txBody>
                    <a:bodyPr/>
                    <a:lstStyle/>
                    <a:p>
                      <a:pPr marL="0" marR="0" lvl="0" indent="0" algn="l" rtl="0">
                        <a:spcBef>
                          <a:spcPts val="0"/>
                        </a:spcBef>
                        <a:spcAft>
                          <a:spcPts val="0"/>
                        </a:spcAft>
                        <a:buNone/>
                      </a:pPr>
                      <a:r>
                        <a:rPr lang="fr-FR" sz="1400"/>
                        <a:t>Monodiffusion</a:t>
                      </a:r>
                      <a:endParaRPr sz="1400"/>
                    </a:p>
                  </a:txBody>
                  <a:tcPr marL="91450" marR="91450" marT="45725" marB="45725"/>
                </a:tc>
                <a:tc>
                  <a:txBody>
                    <a:bodyPr/>
                    <a:lstStyle/>
                    <a:p>
                      <a:pPr marL="0" marR="0" lvl="0" indent="0" algn="l" rtl="0">
                        <a:spcBef>
                          <a:spcPts val="0"/>
                        </a:spcBef>
                        <a:spcAft>
                          <a:spcPts val="0"/>
                        </a:spcAft>
                        <a:buNone/>
                      </a:pPr>
                      <a:r>
                        <a:rPr lang="fr-FR" sz="1400"/>
                        <a:t>0.0.0.0</a:t>
                      </a:r>
                      <a:endParaRPr sz="1400"/>
                    </a:p>
                  </a:txBody>
                  <a:tcPr marL="91450" marR="91450" marT="45725" marB="45725"/>
                </a:tc>
                <a:tc>
                  <a:txBody>
                    <a:bodyPr/>
                    <a:lstStyle/>
                    <a:p>
                      <a:pPr marL="0" marR="0" lvl="0" indent="0" algn="l" rtl="0">
                        <a:spcBef>
                          <a:spcPts val="0"/>
                        </a:spcBef>
                        <a:spcAft>
                          <a:spcPts val="0"/>
                        </a:spcAft>
                        <a:buNone/>
                      </a:pPr>
                      <a:r>
                        <a:rPr lang="fr-FR" sz="1400"/>
                        <a:t>126.255.255.255</a:t>
                      </a:r>
                      <a:endParaRPr sz="1400"/>
                    </a:p>
                  </a:txBody>
                  <a:tcPr marL="91450" marR="91450" marT="45725" marB="45725"/>
                </a:tc>
                <a:tc>
                  <a:txBody>
                    <a:bodyPr/>
                    <a:lstStyle/>
                    <a:p>
                      <a:pPr marL="0" marR="0" lvl="0" indent="0" algn="l" rtl="0">
                        <a:spcBef>
                          <a:spcPts val="0"/>
                        </a:spcBef>
                        <a:spcAft>
                          <a:spcPts val="0"/>
                        </a:spcAft>
                        <a:buNone/>
                      </a:pPr>
                      <a:r>
                        <a:rPr lang="fr-FR" sz="1400"/>
                        <a:t>255.0.0.0</a:t>
                      </a:r>
                      <a:endParaRPr sz="1400"/>
                    </a:p>
                  </a:txBody>
                  <a:tcPr marL="91450" marR="91450" marT="45725" marB="45725"/>
                </a:tc>
                <a:tc>
                  <a:txBody>
                    <a:bodyPr/>
                    <a:lstStyle/>
                    <a:p>
                      <a:pPr marL="0" marR="0" lvl="0" indent="0" algn="l" rtl="0">
                        <a:spcBef>
                          <a:spcPts val="0"/>
                        </a:spcBef>
                        <a:spcAft>
                          <a:spcPts val="0"/>
                        </a:spcAft>
                        <a:buNone/>
                      </a:pPr>
                      <a:r>
                        <a:rPr lang="fr-FR" sz="1400"/>
                        <a:t>/8</a:t>
                      </a:r>
                      <a:endParaRPr sz="1400"/>
                    </a:p>
                  </a:txBody>
                  <a:tcPr marL="91450" marR="91450" marT="45725" marB="45725"/>
                </a:tc>
                <a:extLst>
                  <a:ext uri="{0D108BD9-81ED-4DB2-BD59-A6C34878D82A}">
                    <a16:rowId xmlns:a16="http://schemas.microsoft.com/office/drawing/2014/main" val="10001"/>
                  </a:ext>
                </a:extLst>
              </a:tr>
              <a:tr h="354965">
                <a:tc>
                  <a:txBody>
                    <a:bodyPr/>
                    <a:lstStyle/>
                    <a:p>
                      <a:pPr marL="0" marR="0" lvl="0" indent="0" algn="l" rtl="0">
                        <a:spcBef>
                          <a:spcPts val="0"/>
                        </a:spcBef>
                        <a:spcAft>
                          <a:spcPts val="0"/>
                        </a:spcAft>
                        <a:buNone/>
                      </a:pPr>
                      <a:r>
                        <a:rPr lang="fr-FR" sz="1400"/>
                        <a:t>Classe B</a:t>
                      </a: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a:t>Monodiffusion</a:t>
                      </a:r>
                      <a:endParaRPr sz="1400"/>
                    </a:p>
                  </a:txBody>
                  <a:tcPr marL="91450" marR="91450" marT="45725" marB="45725"/>
                </a:tc>
                <a:tc>
                  <a:txBody>
                    <a:bodyPr/>
                    <a:lstStyle/>
                    <a:p>
                      <a:pPr marL="0" marR="0" lvl="0" indent="0" algn="l" rtl="0">
                        <a:spcBef>
                          <a:spcPts val="0"/>
                        </a:spcBef>
                        <a:spcAft>
                          <a:spcPts val="0"/>
                        </a:spcAft>
                        <a:buNone/>
                      </a:pPr>
                      <a:r>
                        <a:rPr lang="fr-FR" sz="1400"/>
                        <a:t>128.0.0.0</a:t>
                      </a:r>
                      <a:endParaRPr sz="1400"/>
                    </a:p>
                  </a:txBody>
                  <a:tcPr marL="91450" marR="91450" marT="45725" marB="45725"/>
                </a:tc>
                <a:tc>
                  <a:txBody>
                    <a:bodyPr/>
                    <a:lstStyle/>
                    <a:p>
                      <a:pPr marL="0" marR="0" lvl="0" indent="0" algn="l" rtl="0">
                        <a:spcBef>
                          <a:spcPts val="0"/>
                        </a:spcBef>
                        <a:spcAft>
                          <a:spcPts val="0"/>
                        </a:spcAft>
                        <a:buNone/>
                      </a:pPr>
                      <a:r>
                        <a:rPr lang="fr-FR" sz="1400"/>
                        <a:t>191.255.255.255</a:t>
                      </a:r>
                      <a:endParaRPr sz="1400"/>
                    </a:p>
                  </a:txBody>
                  <a:tcPr marL="91450" marR="91450" marT="45725" marB="45725"/>
                </a:tc>
                <a:tc>
                  <a:txBody>
                    <a:bodyPr/>
                    <a:lstStyle/>
                    <a:p>
                      <a:pPr marL="0" marR="0" lvl="0" indent="0" algn="l" rtl="0">
                        <a:spcBef>
                          <a:spcPts val="0"/>
                        </a:spcBef>
                        <a:spcAft>
                          <a:spcPts val="0"/>
                        </a:spcAft>
                        <a:buNone/>
                      </a:pPr>
                      <a:r>
                        <a:rPr lang="fr-FR" sz="1400"/>
                        <a:t>255.255.0.0</a:t>
                      </a:r>
                      <a:endParaRPr sz="1400"/>
                    </a:p>
                  </a:txBody>
                  <a:tcPr marL="91450" marR="91450" marT="45725" marB="45725"/>
                </a:tc>
                <a:tc>
                  <a:txBody>
                    <a:bodyPr/>
                    <a:lstStyle/>
                    <a:p>
                      <a:pPr marL="0" marR="0" lvl="0" indent="0" algn="l" rtl="0">
                        <a:spcBef>
                          <a:spcPts val="0"/>
                        </a:spcBef>
                        <a:spcAft>
                          <a:spcPts val="0"/>
                        </a:spcAft>
                        <a:buNone/>
                      </a:pPr>
                      <a:r>
                        <a:rPr lang="fr-FR" sz="1400"/>
                        <a:t>/16</a:t>
                      </a:r>
                      <a:endParaRPr sz="1400"/>
                    </a:p>
                  </a:txBody>
                  <a:tcPr marL="91450" marR="91450" marT="45725" marB="45725"/>
                </a:tc>
                <a:extLst>
                  <a:ext uri="{0D108BD9-81ED-4DB2-BD59-A6C34878D82A}">
                    <a16:rowId xmlns:a16="http://schemas.microsoft.com/office/drawing/2014/main" val="10002"/>
                  </a:ext>
                </a:extLst>
              </a:tr>
              <a:tr h="354965">
                <a:tc>
                  <a:txBody>
                    <a:bodyPr/>
                    <a:lstStyle/>
                    <a:p>
                      <a:pPr marL="0" marR="0" lvl="0" indent="0" algn="l" rtl="0">
                        <a:spcBef>
                          <a:spcPts val="0"/>
                        </a:spcBef>
                        <a:spcAft>
                          <a:spcPts val="0"/>
                        </a:spcAft>
                        <a:buNone/>
                      </a:pPr>
                      <a:r>
                        <a:rPr lang="fr-FR" sz="1400"/>
                        <a:t>Classe C</a:t>
                      </a: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a:t>Monodiffusion</a:t>
                      </a:r>
                      <a:endParaRPr sz="1400"/>
                    </a:p>
                  </a:txBody>
                  <a:tcPr marL="91450" marR="91450" marT="45725" marB="45725"/>
                </a:tc>
                <a:tc>
                  <a:txBody>
                    <a:bodyPr/>
                    <a:lstStyle/>
                    <a:p>
                      <a:pPr marL="0" marR="0" lvl="0" indent="0" algn="l" rtl="0">
                        <a:spcBef>
                          <a:spcPts val="0"/>
                        </a:spcBef>
                        <a:spcAft>
                          <a:spcPts val="0"/>
                        </a:spcAft>
                        <a:buNone/>
                      </a:pPr>
                      <a:r>
                        <a:rPr lang="fr-FR" sz="1400"/>
                        <a:t>192.0.0.0</a:t>
                      </a: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a:t>223.255.255.255</a:t>
                      </a:r>
                      <a:endParaRPr sz="1400"/>
                    </a:p>
                  </a:txBody>
                  <a:tcPr marL="91450" marR="91450" marT="45725" marB="45725"/>
                </a:tc>
                <a:tc>
                  <a:txBody>
                    <a:bodyPr/>
                    <a:lstStyle/>
                    <a:p>
                      <a:pPr marL="0" marR="0" lvl="0" indent="0" algn="l" rtl="0">
                        <a:spcBef>
                          <a:spcPts val="0"/>
                        </a:spcBef>
                        <a:spcAft>
                          <a:spcPts val="0"/>
                        </a:spcAft>
                        <a:buNone/>
                      </a:pPr>
                      <a:r>
                        <a:rPr lang="fr-FR" sz="1400"/>
                        <a:t>255.255.255.0</a:t>
                      </a:r>
                      <a:endParaRPr sz="1400"/>
                    </a:p>
                  </a:txBody>
                  <a:tcPr marL="91450" marR="91450" marT="45725" marB="45725"/>
                </a:tc>
                <a:tc>
                  <a:txBody>
                    <a:bodyPr/>
                    <a:lstStyle/>
                    <a:p>
                      <a:pPr marL="0" marR="0" lvl="0" indent="0" algn="l" rtl="0">
                        <a:spcBef>
                          <a:spcPts val="0"/>
                        </a:spcBef>
                        <a:spcAft>
                          <a:spcPts val="0"/>
                        </a:spcAft>
                        <a:buNone/>
                      </a:pPr>
                      <a:r>
                        <a:rPr lang="fr-FR" sz="1400"/>
                        <a:t>/24</a:t>
                      </a:r>
                      <a:endParaRPr sz="1400"/>
                    </a:p>
                  </a:txBody>
                  <a:tcPr marL="91450" marR="91450" marT="45725" marB="45725"/>
                </a:tc>
                <a:extLst>
                  <a:ext uri="{0D108BD9-81ED-4DB2-BD59-A6C34878D82A}">
                    <a16:rowId xmlns:a16="http://schemas.microsoft.com/office/drawing/2014/main" val="10003"/>
                  </a:ext>
                </a:extLst>
              </a:tr>
              <a:tr h="1662950">
                <a:tc>
                  <a:txBody>
                    <a:bodyPr/>
                    <a:lstStyle/>
                    <a:p>
                      <a:pPr marL="0" marR="0" lvl="0" indent="0" algn="l" rtl="0">
                        <a:spcBef>
                          <a:spcPts val="0"/>
                        </a:spcBef>
                        <a:spcAft>
                          <a:spcPts val="0"/>
                        </a:spcAft>
                        <a:buNone/>
                      </a:pPr>
                      <a:r>
                        <a:rPr lang="fr-FR" sz="1400"/>
                        <a:t>Classe D</a:t>
                      </a:r>
                      <a:endParaRPr sz="1400"/>
                    </a:p>
                  </a:txBody>
                  <a:tcPr marL="91450" marR="91450" marT="45725" marB="45725"/>
                </a:tc>
                <a:tc>
                  <a:txBody>
                    <a:bodyPr/>
                    <a:lstStyle/>
                    <a:p>
                      <a:pPr marL="0" marR="0" lvl="0" indent="0" algn="l" rtl="0">
                        <a:spcBef>
                          <a:spcPts val="0"/>
                        </a:spcBef>
                        <a:spcAft>
                          <a:spcPts val="0"/>
                        </a:spcAft>
                        <a:buNone/>
                      </a:pPr>
                      <a:r>
                        <a:rPr lang="fr-FR" sz="1400" dirty="0"/>
                        <a:t>Multidiffusion</a:t>
                      </a:r>
                      <a:endParaRPr sz="1400" dirty="0"/>
                    </a:p>
                    <a:p>
                      <a:pPr marL="0" marR="0" lvl="0" indent="0" algn="l" rtl="0">
                        <a:spcBef>
                          <a:spcPts val="0"/>
                        </a:spcBef>
                        <a:spcAft>
                          <a:spcPts val="0"/>
                        </a:spcAft>
                        <a:buNone/>
                      </a:pPr>
                      <a:endParaRPr sz="1400" dirty="0"/>
                    </a:p>
                    <a:p>
                      <a:pPr marL="0" marR="0" lvl="0" indent="0" algn="l" rtl="0">
                        <a:spcBef>
                          <a:spcPts val="0"/>
                        </a:spcBef>
                        <a:spcAft>
                          <a:spcPts val="0"/>
                        </a:spcAft>
                        <a:buNone/>
                      </a:pPr>
                      <a:r>
                        <a:rPr lang="fr-FR" sz="1400" dirty="0" err="1"/>
                        <a:t>LoopBack</a:t>
                      </a:r>
                      <a:endParaRPr sz="1400" dirty="0"/>
                    </a:p>
                    <a:p>
                      <a:pPr marL="0" marR="0" lvl="0" indent="0" algn="l" rtl="0">
                        <a:spcBef>
                          <a:spcPts val="0"/>
                        </a:spcBef>
                        <a:spcAft>
                          <a:spcPts val="0"/>
                        </a:spcAft>
                        <a:buNone/>
                      </a:pPr>
                      <a:r>
                        <a:rPr lang="fr-FR" sz="1400" dirty="0"/>
                        <a:t>APIPA</a:t>
                      </a:r>
                      <a:endParaRPr sz="1400" dirty="0"/>
                    </a:p>
                    <a:p>
                      <a:pPr marL="0" marR="0" lvl="0" indent="0" algn="l" rtl="0">
                        <a:spcBef>
                          <a:spcPts val="0"/>
                        </a:spcBef>
                        <a:spcAft>
                          <a:spcPts val="0"/>
                        </a:spcAft>
                        <a:buNone/>
                      </a:pPr>
                      <a:r>
                        <a:rPr lang="fr-FR" sz="1400" dirty="0" err="1"/>
                        <a:t>Brodcast</a:t>
                      </a:r>
                      <a:r>
                        <a:rPr lang="fr-FR" sz="1400" dirty="0"/>
                        <a:t> </a:t>
                      </a:r>
                      <a:r>
                        <a:rPr lang="fr-FR" sz="1400" dirty="0" err="1"/>
                        <a:t>address</a:t>
                      </a:r>
                      <a:endParaRPr sz="1400" dirty="0"/>
                    </a:p>
                  </a:txBody>
                  <a:tcPr marL="91450" marR="91450" marT="45725" marB="45725"/>
                </a:tc>
                <a:tc>
                  <a:txBody>
                    <a:bodyPr/>
                    <a:lstStyle/>
                    <a:p>
                      <a:pPr marL="0" marR="0" lvl="0" indent="0" algn="l" rtl="0">
                        <a:spcBef>
                          <a:spcPts val="0"/>
                        </a:spcBef>
                        <a:spcAft>
                          <a:spcPts val="0"/>
                        </a:spcAft>
                        <a:buNone/>
                      </a:pPr>
                      <a:r>
                        <a:rPr lang="fr-FR" sz="1400"/>
                        <a:t>224.0.0.0</a:t>
                      </a:r>
                      <a:endParaRPr sz="1400"/>
                    </a:p>
                    <a:p>
                      <a:pPr marL="0" marR="0" lvl="0" indent="0" algn="l" rtl="0">
                        <a:spcBef>
                          <a:spcPts val="0"/>
                        </a:spcBef>
                        <a:spcAft>
                          <a:spcPts val="0"/>
                        </a:spcAft>
                        <a:buNone/>
                      </a:pPr>
                      <a:endParaRPr sz="1400"/>
                    </a:p>
                    <a:p>
                      <a:pPr marL="0" marR="0" lvl="0" indent="0" algn="l" rtl="0">
                        <a:spcBef>
                          <a:spcPts val="0"/>
                        </a:spcBef>
                        <a:spcAft>
                          <a:spcPts val="0"/>
                        </a:spcAft>
                        <a:buNone/>
                      </a:pPr>
                      <a:r>
                        <a:rPr lang="fr-FR" sz="1400"/>
                        <a:t>127.x.y.z</a:t>
                      </a:r>
                      <a:endParaRPr sz="1400"/>
                    </a:p>
                    <a:p>
                      <a:pPr marL="0" marR="0" lvl="0" indent="0" algn="l" rtl="0">
                        <a:spcBef>
                          <a:spcPts val="0"/>
                        </a:spcBef>
                        <a:spcAft>
                          <a:spcPts val="0"/>
                        </a:spcAft>
                        <a:buNone/>
                      </a:pPr>
                      <a:r>
                        <a:rPr lang="fr-FR" sz="1400"/>
                        <a:t>169.254.x.y</a:t>
                      </a:r>
                      <a:endParaRPr sz="1400"/>
                    </a:p>
                    <a:p>
                      <a:pPr marL="0" marR="0" lvl="0" indent="0" algn="l" rtl="0">
                        <a:spcBef>
                          <a:spcPts val="0"/>
                        </a:spcBef>
                        <a:spcAft>
                          <a:spcPts val="0"/>
                        </a:spcAft>
                        <a:buNone/>
                      </a:pPr>
                      <a:r>
                        <a:rPr lang="fr-FR" sz="1400"/>
                        <a:t>255.255.255.255</a:t>
                      </a:r>
                      <a:endParaRPr sz="1400"/>
                    </a:p>
                    <a:p>
                      <a:pPr marL="0" marR="0" lvl="0" indent="0" algn="l" rtl="0">
                        <a:spcBef>
                          <a:spcPts val="0"/>
                        </a:spcBef>
                        <a:spcAft>
                          <a:spcPts val="0"/>
                        </a:spcAft>
                        <a:buNone/>
                      </a:pP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a:t>239.255.255.255</a:t>
                      </a:r>
                      <a:endParaRPr sz="1400"/>
                    </a:p>
                    <a:p>
                      <a:pPr marL="0" marR="0" lvl="0" indent="0" algn="l" rtl="0">
                        <a:lnSpc>
                          <a:spcPct val="100000"/>
                        </a:lnSpc>
                        <a:spcBef>
                          <a:spcPts val="0"/>
                        </a:spcBef>
                        <a:spcAft>
                          <a:spcPts val="0"/>
                        </a:spcAft>
                        <a:buClr>
                          <a:schemeClr val="lt1"/>
                        </a:buClr>
                        <a:buSzPts val="1800"/>
                        <a:buFont typeface="Twentieth Century"/>
                        <a:buNone/>
                      </a:pPr>
                      <a:endParaRPr sz="1400"/>
                    </a:p>
                    <a:p>
                      <a:pPr marL="0" marR="0" lvl="0" indent="0" algn="l" rtl="0">
                        <a:lnSpc>
                          <a:spcPct val="100000"/>
                        </a:lnSpc>
                        <a:spcBef>
                          <a:spcPts val="0"/>
                        </a:spcBef>
                        <a:spcAft>
                          <a:spcPts val="0"/>
                        </a:spcAft>
                        <a:buClr>
                          <a:schemeClr val="lt1"/>
                        </a:buClr>
                        <a:buSzPts val="1800"/>
                        <a:buFont typeface="Twentieth Century"/>
                        <a:buNone/>
                      </a:pPr>
                      <a:r>
                        <a:rPr lang="fr-FR" sz="1400"/>
                        <a:t>127.255.255.255</a:t>
                      </a:r>
                      <a:endParaRPr sz="1400"/>
                    </a:p>
                    <a:p>
                      <a:pPr marL="0" marR="0" lvl="0" indent="0" algn="l" rtl="0">
                        <a:lnSpc>
                          <a:spcPct val="100000"/>
                        </a:lnSpc>
                        <a:spcBef>
                          <a:spcPts val="0"/>
                        </a:spcBef>
                        <a:spcAft>
                          <a:spcPts val="0"/>
                        </a:spcAft>
                        <a:buClr>
                          <a:schemeClr val="lt1"/>
                        </a:buClr>
                        <a:buSzPts val="1800"/>
                        <a:buFont typeface="Twentieth Century"/>
                        <a:buNone/>
                      </a:pPr>
                      <a:r>
                        <a:rPr lang="fr-FR" sz="1400"/>
                        <a:t>169.254.255.255</a:t>
                      </a:r>
                      <a:endParaRPr sz="1400"/>
                    </a:p>
                    <a:p>
                      <a:pPr marL="0" marR="0" lvl="0" indent="0" algn="l" rtl="0">
                        <a:lnSpc>
                          <a:spcPct val="100000"/>
                        </a:lnSpc>
                        <a:spcBef>
                          <a:spcPts val="0"/>
                        </a:spcBef>
                        <a:spcAft>
                          <a:spcPts val="0"/>
                        </a:spcAft>
                        <a:buClr>
                          <a:schemeClr val="lt1"/>
                        </a:buClr>
                        <a:buSzPts val="1800"/>
                        <a:buFont typeface="Twentieth Century"/>
                        <a:buNone/>
                      </a:pPr>
                      <a:endParaRPr sz="1400"/>
                    </a:p>
                  </a:txBody>
                  <a:tcPr marL="91450" marR="91450" marT="45725" marB="45725"/>
                </a:tc>
                <a:tc>
                  <a:txBody>
                    <a:bodyPr/>
                    <a:lstStyle/>
                    <a:p>
                      <a:pPr marL="0" marR="0" lvl="0" indent="0" algn="l" rtl="0">
                        <a:spcBef>
                          <a:spcPts val="0"/>
                        </a:spcBef>
                        <a:spcAft>
                          <a:spcPts val="0"/>
                        </a:spcAft>
                        <a:buNone/>
                      </a:pPr>
                      <a:r>
                        <a:rPr lang="fr-FR" sz="1400"/>
                        <a:t>Non défini</a:t>
                      </a:r>
                      <a:endParaRPr sz="1400"/>
                    </a:p>
                    <a:p>
                      <a:pPr marL="0" marR="0" lvl="0" indent="0" algn="l" rtl="0">
                        <a:spcBef>
                          <a:spcPts val="0"/>
                        </a:spcBef>
                        <a:spcAft>
                          <a:spcPts val="0"/>
                        </a:spcAft>
                        <a:buNone/>
                      </a:pPr>
                      <a:endParaRPr sz="1400"/>
                    </a:p>
                    <a:p>
                      <a:pPr marL="0" marR="0" lvl="0" indent="0" algn="l" rtl="0">
                        <a:spcBef>
                          <a:spcPts val="0"/>
                        </a:spcBef>
                        <a:spcAft>
                          <a:spcPts val="0"/>
                        </a:spcAft>
                        <a:buNone/>
                      </a:pPr>
                      <a:r>
                        <a:rPr lang="fr-FR" sz="1400"/>
                        <a:t>127.0.0.0</a:t>
                      </a:r>
                      <a:endParaRPr sz="1400"/>
                    </a:p>
                    <a:p>
                      <a:pPr marL="0" marR="0" lvl="0" indent="0" algn="l" rtl="0">
                        <a:spcBef>
                          <a:spcPts val="0"/>
                        </a:spcBef>
                        <a:spcAft>
                          <a:spcPts val="0"/>
                        </a:spcAft>
                        <a:buNone/>
                      </a:pPr>
                      <a:r>
                        <a:rPr lang="fr-FR" sz="1400"/>
                        <a:t>169.254.0.0</a:t>
                      </a:r>
                      <a:endParaRPr sz="1400"/>
                    </a:p>
                    <a:p>
                      <a:pPr marL="0" marR="0" lvl="0" indent="0" algn="l" rtl="0">
                        <a:spcBef>
                          <a:spcPts val="0"/>
                        </a:spcBef>
                        <a:spcAft>
                          <a:spcPts val="0"/>
                        </a:spcAft>
                        <a:buNone/>
                      </a:pPr>
                      <a:r>
                        <a:rPr lang="fr-FR" sz="1400"/>
                        <a:t>255.255.255.255</a:t>
                      </a:r>
                      <a:endParaRPr sz="1400"/>
                    </a:p>
                    <a:p>
                      <a:pPr marL="0" marR="0" lvl="0" indent="0" algn="l" rtl="0">
                        <a:spcBef>
                          <a:spcPts val="0"/>
                        </a:spcBef>
                        <a:spcAft>
                          <a:spcPts val="0"/>
                        </a:spcAft>
                        <a:buNone/>
                      </a:pP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a:t>Non défini</a:t>
                      </a:r>
                      <a:endParaRPr sz="1400"/>
                    </a:p>
                    <a:p>
                      <a:pPr marL="0" marR="0" lvl="0" indent="0" algn="l" rtl="0">
                        <a:lnSpc>
                          <a:spcPct val="100000"/>
                        </a:lnSpc>
                        <a:spcBef>
                          <a:spcPts val="0"/>
                        </a:spcBef>
                        <a:spcAft>
                          <a:spcPts val="0"/>
                        </a:spcAft>
                        <a:buClr>
                          <a:schemeClr val="lt1"/>
                        </a:buClr>
                        <a:buSzPts val="1800"/>
                        <a:buFont typeface="Twentieth Century"/>
                        <a:buNone/>
                      </a:pPr>
                      <a:endParaRPr sz="1400"/>
                    </a:p>
                    <a:p>
                      <a:pPr marL="0" marR="0" lvl="0" indent="0" algn="l" rtl="0">
                        <a:lnSpc>
                          <a:spcPct val="100000"/>
                        </a:lnSpc>
                        <a:spcBef>
                          <a:spcPts val="0"/>
                        </a:spcBef>
                        <a:spcAft>
                          <a:spcPts val="0"/>
                        </a:spcAft>
                        <a:buClr>
                          <a:schemeClr val="lt1"/>
                        </a:buClr>
                        <a:buSzPts val="1800"/>
                        <a:buFont typeface="Twentieth Century"/>
                        <a:buNone/>
                      </a:pPr>
                      <a:r>
                        <a:rPr lang="fr-FR" sz="1400"/>
                        <a:t>/8</a:t>
                      </a:r>
                      <a:endParaRPr sz="1400"/>
                    </a:p>
                    <a:p>
                      <a:pPr marL="0" marR="0" lvl="0" indent="0" algn="l" rtl="0">
                        <a:lnSpc>
                          <a:spcPct val="100000"/>
                        </a:lnSpc>
                        <a:spcBef>
                          <a:spcPts val="0"/>
                        </a:spcBef>
                        <a:spcAft>
                          <a:spcPts val="0"/>
                        </a:spcAft>
                        <a:buClr>
                          <a:schemeClr val="lt1"/>
                        </a:buClr>
                        <a:buSzPts val="1800"/>
                        <a:buFont typeface="Twentieth Century"/>
                        <a:buNone/>
                      </a:pPr>
                      <a:r>
                        <a:rPr lang="fr-FR" sz="1400"/>
                        <a:t>/16</a:t>
                      </a:r>
                      <a:endParaRPr sz="1400"/>
                    </a:p>
                    <a:p>
                      <a:pPr marL="0" marR="0" lvl="0" indent="0" algn="l" rtl="0">
                        <a:lnSpc>
                          <a:spcPct val="100000"/>
                        </a:lnSpc>
                        <a:spcBef>
                          <a:spcPts val="0"/>
                        </a:spcBef>
                        <a:spcAft>
                          <a:spcPts val="0"/>
                        </a:spcAft>
                        <a:buClr>
                          <a:schemeClr val="lt1"/>
                        </a:buClr>
                        <a:buSzPts val="1800"/>
                        <a:buFont typeface="Twentieth Century"/>
                        <a:buNone/>
                      </a:pPr>
                      <a:r>
                        <a:rPr lang="fr-FR" sz="1400"/>
                        <a:t>/32</a:t>
                      </a:r>
                      <a:endParaRPr sz="1400"/>
                    </a:p>
                  </a:txBody>
                  <a:tcPr marL="91450" marR="91450" marT="45725" marB="45725"/>
                </a:tc>
                <a:extLst>
                  <a:ext uri="{0D108BD9-81ED-4DB2-BD59-A6C34878D82A}">
                    <a16:rowId xmlns:a16="http://schemas.microsoft.com/office/drawing/2014/main" val="10004"/>
                  </a:ext>
                </a:extLst>
              </a:tr>
              <a:tr h="612672">
                <a:tc>
                  <a:txBody>
                    <a:bodyPr/>
                    <a:lstStyle/>
                    <a:p>
                      <a:pPr marL="0" marR="0" lvl="0" indent="0" algn="l" rtl="0">
                        <a:spcBef>
                          <a:spcPts val="0"/>
                        </a:spcBef>
                        <a:spcAft>
                          <a:spcPts val="0"/>
                        </a:spcAft>
                        <a:buNone/>
                      </a:pPr>
                      <a:r>
                        <a:rPr lang="fr-FR" sz="1400"/>
                        <a:t>Classe E</a:t>
                      </a:r>
                      <a:endParaRPr sz="1400"/>
                    </a:p>
                  </a:txBody>
                  <a:tcPr marL="91450" marR="91450" marT="45725" marB="45725"/>
                </a:tc>
                <a:tc>
                  <a:txBody>
                    <a:bodyPr/>
                    <a:lstStyle/>
                    <a:p>
                      <a:pPr marL="0" marR="0" lvl="0" indent="0" algn="l" rtl="0">
                        <a:spcBef>
                          <a:spcPts val="0"/>
                        </a:spcBef>
                        <a:spcAft>
                          <a:spcPts val="0"/>
                        </a:spcAft>
                        <a:buNone/>
                      </a:pPr>
                      <a:r>
                        <a:rPr lang="fr-FR" sz="1400"/>
                        <a:t>Réservé</a:t>
                      </a:r>
                      <a:endParaRPr sz="1400"/>
                    </a:p>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r>
                        <a:rPr lang="fr-FR" sz="1400"/>
                        <a:t>240.0.0.0</a:t>
                      </a: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a:t>255.255.255.255</a:t>
                      </a:r>
                      <a:endParaRPr sz="1400"/>
                    </a:p>
                  </a:txBody>
                  <a:tcPr marL="91450" marR="91450" marT="45725" marB="45725"/>
                </a:tc>
                <a:tc>
                  <a:txBody>
                    <a:bodyPr/>
                    <a:lstStyle/>
                    <a:p>
                      <a:pPr marL="0" marR="0" lvl="0" indent="0" algn="l" rtl="0">
                        <a:spcBef>
                          <a:spcPts val="0"/>
                        </a:spcBef>
                        <a:spcAft>
                          <a:spcPts val="0"/>
                        </a:spcAft>
                        <a:buNone/>
                      </a:pPr>
                      <a:r>
                        <a:rPr lang="fr-FR" sz="1400"/>
                        <a:t>Non défini</a:t>
                      </a:r>
                      <a:endParaRPr sz="1400"/>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Twentieth Century"/>
                        <a:buNone/>
                      </a:pPr>
                      <a:r>
                        <a:rPr lang="fr-FR" sz="1400" dirty="0"/>
                        <a:t>Non défini</a:t>
                      </a:r>
                      <a:endParaRPr sz="1400" dirty="0"/>
                    </a:p>
                  </a:txBody>
                  <a:tcPr marL="91450" marR="91450" marT="45725" marB="45725"/>
                </a:tc>
                <a:extLst>
                  <a:ext uri="{0D108BD9-81ED-4DB2-BD59-A6C34878D82A}">
                    <a16:rowId xmlns:a16="http://schemas.microsoft.com/office/drawing/2014/main" val="10005"/>
                  </a:ext>
                </a:extLst>
              </a:tr>
            </a:tbl>
          </a:graphicData>
        </a:graphic>
      </p:graphicFrame>
      <p:pic>
        <p:nvPicPr>
          <p:cNvPr id="5" name="Google Shape;284;p7"/>
          <p:cNvPicPr preferRelativeResize="0"/>
          <p:nvPr/>
        </p:nvPicPr>
        <p:blipFill rotWithShape="1">
          <a:blip r:embed="rId2">
            <a:alphaModFix/>
          </a:blip>
          <a:srcRect/>
          <a:stretch/>
        </p:blipFill>
        <p:spPr>
          <a:xfrm>
            <a:off x="8465824" y="2632339"/>
            <a:ext cx="3559922" cy="897727"/>
          </a:xfrm>
          <a:prstGeom prst="rect">
            <a:avLst/>
          </a:prstGeom>
          <a:noFill/>
          <a:ln>
            <a:noFill/>
          </a:ln>
        </p:spPr>
      </p:pic>
      <p:pic>
        <p:nvPicPr>
          <p:cNvPr id="6" name="Google Shape;287;p7"/>
          <p:cNvPicPr preferRelativeResize="0"/>
          <p:nvPr/>
        </p:nvPicPr>
        <p:blipFill rotWithShape="1">
          <a:blip r:embed="rId3">
            <a:alphaModFix/>
          </a:blip>
          <a:srcRect/>
          <a:stretch/>
        </p:blipFill>
        <p:spPr>
          <a:xfrm>
            <a:off x="8465824" y="4008993"/>
            <a:ext cx="3559922" cy="991129"/>
          </a:xfrm>
          <a:prstGeom prst="rect">
            <a:avLst/>
          </a:prstGeom>
          <a:noFill/>
          <a:ln>
            <a:noFill/>
          </a:ln>
        </p:spPr>
      </p:pic>
      <p:pic>
        <p:nvPicPr>
          <p:cNvPr id="7" name="Google Shape;288;p7"/>
          <p:cNvPicPr preferRelativeResize="0"/>
          <p:nvPr/>
        </p:nvPicPr>
        <p:blipFill rotWithShape="1">
          <a:blip r:embed="rId4">
            <a:alphaModFix/>
          </a:blip>
          <a:srcRect/>
          <a:stretch/>
        </p:blipFill>
        <p:spPr>
          <a:xfrm>
            <a:off x="8465825" y="5479049"/>
            <a:ext cx="3559922" cy="911145"/>
          </a:xfrm>
          <a:prstGeom prst="rect">
            <a:avLst/>
          </a:prstGeom>
          <a:noFill/>
          <a:ln>
            <a:noFill/>
          </a:ln>
        </p:spPr>
      </p:pic>
    </p:spTree>
    <p:extLst>
      <p:ext uri="{BB962C8B-B14F-4D97-AF65-F5344CB8AC3E}">
        <p14:creationId xmlns:p14="http://schemas.microsoft.com/office/powerpoint/2010/main" val="1565783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adresses IPv4 privées</a:t>
            </a:r>
          </a:p>
        </p:txBody>
      </p:sp>
      <p:sp>
        <p:nvSpPr>
          <p:cNvPr id="3" name="Espace réservé du contenu 2"/>
          <p:cNvSpPr>
            <a:spLocks noGrp="1"/>
          </p:cNvSpPr>
          <p:nvPr>
            <p:ph idx="1"/>
          </p:nvPr>
        </p:nvSpPr>
        <p:spPr>
          <a:xfrm>
            <a:off x="2231136" y="2638044"/>
            <a:ext cx="7729728" cy="3476429"/>
          </a:xfrm>
        </p:spPr>
        <p:txBody>
          <a:bodyPr/>
          <a:lstStyle/>
          <a:p>
            <a:r>
              <a:rPr lang="fr-FR" dirty="0"/>
              <a:t>Les adresses IP privées ne sont pas routable sur internet contrairement aux adresses IP publiques (unique).</a:t>
            </a:r>
          </a:p>
          <a:p>
            <a:r>
              <a:rPr lang="fr-FR" dirty="0"/>
              <a:t>Il existe plusieurs plages d’adresses IP privées regroupées par classe : </a:t>
            </a:r>
          </a:p>
          <a:p>
            <a:pPr marL="0" indent="0">
              <a:buNone/>
            </a:pPr>
            <a:endParaRPr lang="fr-FR" sz="1000" dirty="0"/>
          </a:p>
          <a:p>
            <a:pPr lvl="1"/>
            <a:r>
              <a:rPr lang="fr-FR" b="1" dirty="0"/>
              <a:t>Classe A</a:t>
            </a:r>
            <a:r>
              <a:rPr lang="fr-FR" dirty="0"/>
              <a:t> : de 10.0.0.0 à 10.255.255.255 (16 777 216 hôtes)</a:t>
            </a:r>
          </a:p>
          <a:p>
            <a:pPr lvl="1"/>
            <a:r>
              <a:rPr lang="fr-FR" b="1" dirty="0"/>
              <a:t>Classe B</a:t>
            </a:r>
            <a:r>
              <a:rPr lang="fr-FR" dirty="0"/>
              <a:t> : de 172.16.0.0 à 10.255.255.255 (1 048 576 hôtes)</a:t>
            </a:r>
          </a:p>
          <a:p>
            <a:pPr lvl="1"/>
            <a:r>
              <a:rPr lang="fr-FR" b="1" dirty="0"/>
              <a:t>Classe C</a:t>
            </a:r>
            <a:r>
              <a:rPr lang="fr-FR" dirty="0"/>
              <a:t> : de 192.168.0.0 à 192.168.255.255 (65 536 hôtes)</a:t>
            </a:r>
          </a:p>
          <a:p>
            <a:pPr marL="228600" lvl="1" indent="0">
              <a:buNone/>
            </a:pPr>
            <a:endParaRPr lang="fr-FR" dirty="0"/>
          </a:p>
          <a:p>
            <a:r>
              <a:rPr lang="fr-FR" dirty="0"/>
              <a:t>Ces plages sont réservées pour la configuration de réseaux privés</a:t>
            </a:r>
          </a:p>
          <a:p>
            <a:pPr lvl="1"/>
            <a:endParaRPr lang="fr-FR" dirty="0"/>
          </a:p>
          <a:p>
            <a:pPr lvl="1"/>
            <a:endParaRPr lang="fr-FR" dirty="0"/>
          </a:p>
        </p:txBody>
      </p:sp>
    </p:spTree>
    <p:extLst>
      <p:ext uri="{BB962C8B-B14F-4D97-AF65-F5344CB8AC3E}">
        <p14:creationId xmlns:p14="http://schemas.microsoft.com/office/powerpoint/2010/main" val="1113012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Google Shape;481;p33"/>
          <p:cNvSpPr txBox="1">
            <a:spLocks noGrp="1"/>
          </p:cNvSpPr>
          <p:nvPr>
            <p:ph idx="1"/>
          </p:nvPr>
        </p:nvSpPr>
        <p:spPr>
          <a:xfrm>
            <a:off x="6437745" y="927100"/>
            <a:ext cx="5576455" cy="5930900"/>
          </a:xfrm>
          <a:prstGeom prst="rect">
            <a:avLst/>
          </a:prstGeom>
          <a:noFill/>
          <a:ln>
            <a:noFill/>
          </a:ln>
        </p:spPr>
        <p:txBody>
          <a:bodyPr spcFirstLastPara="1" wrap="square" lIns="91425" tIns="45700" rIns="91425" bIns="45700" anchor="t" anchorCtr="0">
            <a:normAutofit fontScale="92500" lnSpcReduction="20000"/>
          </a:bodyPr>
          <a:lstStyle/>
          <a:p>
            <a:pPr>
              <a:lnSpc>
                <a:spcPct val="120000"/>
              </a:lnSpc>
              <a:spcBef>
                <a:spcPts val="0"/>
              </a:spcBef>
              <a:buClr>
                <a:schemeClr val="lt1"/>
              </a:buClr>
              <a:buSzPts val="3000"/>
            </a:pPr>
            <a:r>
              <a:rPr lang="fr-FR" sz="1800" dirty="0">
                <a:latin typeface="Comic Sans MS"/>
                <a:ea typeface="Comic Sans MS"/>
                <a:cs typeface="Comic Sans MS"/>
                <a:sym typeface="Comic Sans MS"/>
              </a:rPr>
              <a:t>Matériel spécialisé ou ordinateur équipé de logiciels adéquats, assurant la transmission de données entre plusieurs réseaux. </a:t>
            </a:r>
            <a:endParaRPr dirty="0"/>
          </a:p>
          <a:p>
            <a:pPr>
              <a:lnSpc>
                <a:spcPct val="120000"/>
              </a:lnSpc>
              <a:buClr>
                <a:schemeClr val="lt1"/>
              </a:buClr>
              <a:buSzPts val="2250"/>
            </a:pPr>
            <a:r>
              <a:rPr lang="fr-FR" sz="1800" dirty="0">
                <a:latin typeface="Comic Sans MS"/>
                <a:ea typeface="Comic Sans MS"/>
                <a:cs typeface="Comic Sans MS"/>
                <a:sym typeface="Comic Sans MS"/>
              </a:rPr>
              <a:t>Les routeurs opèrent au niveau de la couche 3 du modèle OSI.</a:t>
            </a:r>
          </a:p>
          <a:p>
            <a:pPr>
              <a:lnSpc>
                <a:spcPct val="120000"/>
              </a:lnSpc>
              <a:buClr>
                <a:schemeClr val="lt1"/>
              </a:buClr>
              <a:buSzPts val="2250"/>
            </a:pPr>
            <a:r>
              <a:rPr lang="fr-FR" sz="1800" dirty="0">
                <a:latin typeface="Comic Sans MS"/>
                <a:sym typeface="Comic Sans MS"/>
              </a:rPr>
              <a:t>Il possède plusieurs interfaces reliées à différents réseaux.</a:t>
            </a:r>
          </a:p>
          <a:p>
            <a:pPr>
              <a:lnSpc>
                <a:spcPct val="120000"/>
              </a:lnSpc>
              <a:buClr>
                <a:schemeClr val="lt1"/>
              </a:buClr>
              <a:buSzPts val="2250"/>
            </a:pPr>
            <a:r>
              <a:rPr lang="fr-FR" sz="1800" dirty="0">
                <a:latin typeface="Comic Sans MS"/>
                <a:sym typeface="Comic Sans MS"/>
              </a:rPr>
              <a:t>Il se charge aussi de déterminer le chemin d’acheminement d’un paquet.</a:t>
            </a:r>
          </a:p>
          <a:p>
            <a:pPr>
              <a:lnSpc>
                <a:spcPct val="120000"/>
              </a:lnSpc>
              <a:buClr>
                <a:schemeClr val="lt1"/>
              </a:buClr>
              <a:buSzPts val="2250"/>
            </a:pPr>
            <a:r>
              <a:rPr lang="fr-FR" sz="1800" dirty="0">
                <a:latin typeface="Comic Sans MS"/>
                <a:sym typeface="Comic Sans MS"/>
              </a:rPr>
              <a:t>Son rôle est de transmettre les paquets d’un réseau à un autre.</a:t>
            </a:r>
          </a:p>
          <a:p>
            <a:pPr>
              <a:lnSpc>
                <a:spcPct val="120000"/>
              </a:lnSpc>
              <a:buClr>
                <a:schemeClr val="lt1"/>
              </a:buClr>
              <a:buSzPts val="2250"/>
            </a:pPr>
            <a:r>
              <a:rPr lang="fr-FR" sz="1800" dirty="0">
                <a:latin typeface="Comic Sans MS"/>
                <a:sym typeface="Comic Sans MS"/>
              </a:rPr>
              <a:t>Il joue le rôle de passerelle entre 2 réseaux.</a:t>
            </a:r>
          </a:p>
          <a:p>
            <a:pPr>
              <a:lnSpc>
                <a:spcPct val="120000"/>
              </a:lnSpc>
              <a:buClr>
                <a:schemeClr val="lt1"/>
              </a:buClr>
              <a:buSzPts val="2250"/>
            </a:pPr>
            <a:r>
              <a:rPr lang="fr-FR" sz="1800" dirty="0">
                <a:latin typeface="Comic Sans MS"/>
                <a:sym typeface="Comic Sans MS"/>
              </a:rPr>
              <a:t>Quand un paquet traverse un routeur, on dit qu’il fait </a:t>
            </a:r>
            <a:r>
              <a:rPr lang="fr-FR" sz="1800" b="1" dirty="0">
                <a:solidFill>
                  <a:srgbClr val="002060"/>
                </a:solidFill>
                <a:latin typeface="Comic Sans MS"/>
                <a:sym typeface="Comic Sans MS"/>
              </a:rPr>
              <a:t>un saut</a:t>
            </a:r>
            <a:r>
              <a:rPr lang="fr-FR" sz="1800" dirty="0">
                <a:latin typeface="Comic Sans MS"/>
                <a:sym typeface="Comic Sans MS"/>
              </a:rPr>
              <a:t>.</a:t>
            </a:r>
          </a:p>
          <a:p>
            <a:pPr>
              <a:lnSpc>
                <a:spcPct val="120000"/>
              </a:lnSpc>
              <a:buClr>
                <a:schemeClr val="lt1"/>
              </a:buClr>
              <a:buSzPts val="2250"/>
            </a:pPr>
            <a:r>
              <a:rPr lang="fr-FR" sz="1800" dirty="0">
                <a:latin typeface="Comic Sans MS"/>
              </a:rPr>
              <a:t>Un routeur aiguille les paquets grâce à sa table de routage.</a:t>
            </a:r>
          </a:p>
          <a:p>
            <a:pPr>
              <a:lnSpc>
                <a:spcPct val="120000"/>
              </a:lnSpc>
              <a:buClr>
                <a:schemeClr val="lt1"/>
              </a:buClr>
              <a:buSzPts val="2250"/>
            </a:pPr>
            <a:r>
              <a:rPr lang="fr-FR" sz="1800" dirty="0">
                <a:latin typeface="Comic Sans MS"/>
                <a:sym typeface="Comic Sans MS"/>
              </a:rPr>
              <a:t>Chaque routeur possède sa propre table de routage.</a:t>
            </a:r>
          </a:p>
          <a:p>
            <a:pPr>
              <a:lnSpc>
                <a:spcPct val="120000"/>
              </a:lnSpc>
              <a:buClr>
                <a:schemeClr val="lt1"/>
              </a:buClr>
              <a:buSzPts val="2250"/>
            </a:pPr>
            <a:endParaRPr dirty="0"/>
          </a:p>
        </p:txBody>
      </p:sp>
      <p:pic>
        <p:nvPicPr>
          <p:cNvPr id="482" name="Google Shape;482;p33"/>
          <p:cNvPicPr preferRelativeResize="0"/>
          <p:nvPr/>
        </p:nvPicPr>
        <p:blipFill rotWithShape="1">
          <a:blip r:embed="rId3">
            <a:alphaModFix/>
          </a:blip>
          <a:srcRect/>
          <a:stretch/>
        </p:blipFill>
        <p:spPr>
          <a:xfrm>
            <a:off x="2461290" y="4895872"/>
            <a:ext cx="1246434" cy="843420"/>
          </a:xfrm>
          <a:prstGeom prst="rect">
            <a:avLst/>
          </a:prstGeom>
          <a:noFill/>
          <a:ln>
            <a:noFill/>
          </a:ln>
        </p:spPr>
      </p:pic>
      <p:pic>
        <p:nvPicPr>
          <p:cNvPr id="483" name="Google Shape;483;p33"/>
          <p:cNvPicPr preferRelativeResize="0"/>
          <p:nvPr/>
        </p:nvPicPr>
        <p:blipFill rotWithShape="1">
          <a:blip r:embed="rId4">
            <a:alphaModFix/>
          </a:blip>
          <a:srcRect/>
          <a:stretch/>
        </p:blipFill>
        <p:spPr>
          <a:xfrm>
            <a:off x="877687" y="2689715"/>
            <a:ext cx="4413641" cy="1478570"/>
          </a:xfrm>
          <a:prstGeom prst="rect">
            <a:avLst/>
          </a:prstGeom>
          <a:noFill/>
          <a:ln>
            <a:noFill/>
          </a:ln>
        </p:spPr>
      </p:pic>
      <p:sp>
        <p:nvSpPr>
          <p:cNvPr id="3" name="Titre 2"/>
          <p:cNvSpPr>
            <a:spLocks noGrp="1"/>
          </p:cNvSpPr>
          <p:nvPr>
            <p:ph type="title"/>
          </p:nvPr>
        </p:nvSpPr>
        <p:spPr>
          <a:xfrm>
            <a:off x="804672" y="516628"/>
            <a:ext cx="4486656" cy="1141497"/>
          </a:xfrm>
        </p:spPr>
        <p:txBody>
          <a:bodyPr/>
          <a:lstStyle/>
          <a:p>
            <a:r>
              <a:rPr lang="fr-FR" dirty="0"/>
              <a:t>Le router</a:t>
            </a:r>
          </a:p>
        </p:txBody>
      </p:sp>
      <p:sp>
        <p:nvSpPr>
          <p:cNvPr id="4" name="ZoneTexte 3"/>
          <p:cNvSpPr txBox="1"/>
          <p:nvPr/>
        </p:nvSpPr>
        <p:spPr>
          <a:xfrm>
            <a:off x="2161309" y="5837382"/>
            <a:ext cx="1958109" cy="369332"/>
          </a:xfrm>
          <a:prstGeom prst="rect">
            <a:avLst/>
          </a:prstGeom>
          <a:noFill/>
        </p:spPr>
        <p:txBody>
          <a:bodyPr wrap="square" rtlCol="0">
            <a:spAutoFit/>
          </a:bodyPr>
          <a:lstStyle/>
          <a:p>
            <a:pPr algn="ctr"/>
            <a:r>
              <a:rPr lang="fr-FR" dirty="0"/>
              <a:t>Le symbole</a:t>
            </a:r>
          </a:p>
        </p:txBody>
      </p:sp>
      <p:sp>
        <p:nvSpPr>
          <p:cNvPr id="5" name="ZoneTexte 4"/>
          <p:cNvSpPr txBox="1"/>
          <p:nvPr/>
        </p:nvSpPr>
        <p:spPr>
          <a:xfrm>
            <a:off x="6936509" y="423672"/>
            <a:ext cx="4027055" cy="369332"/>
          </a:xfrm>
          <a:prstGeom prst="rect">
            <a:avLst/>
          </a:prstGeom>
          <a:noFill/>
        </p:spPr>
        <p:txBody>
          <a:bodyPr wrap="square" rtlCol="0" anchor="ctr">
            <a:spAutoFit/>
          </a:bodyPr>
          <a:lstStyle/>
          <a:p>
            <a:pPr algn="ctr"/>
            <a:r>
              <a:rPr lang="fr-FR" b="1" dirty="0">
                <a:solidFill>
                  <a:srgbClr val="002060"/>
                </a:solidFill>
              </a:rPr>
              <a:t>Le routeur</a:t>
            </a:r>
          </a:p>
        </p:txBody>
      </p:sp>
    </p:spTree>
    <p:extLst>
      <p:ext uri="{BB962C8B-B14F-4D97-AF65-F5344CB8AC3E}">
        <p14:creationId xmlns:p14="http://schemas.microsoft.com/office/powerpoint/2010/main" val="1395418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Google Shape;481;p33"/>
          <p:cNvSpPr txBox="1">
            <a:spLocks noGrp="1"/>
          </p:cNvSpPr>
          <p:nvPr>
            <p:ph idx="1"/>
          </p:nvPr>
        </p:nvSpPr>
        <p:spPr>
          <a:xfrm>
            <a:off x="6096000" y="793004"/>
            <a:ext cx="5988050" cy="6064996"/>
          </a:xfrm>
          <a:prstGeom prst="rect">
            <a:avLst/>
          </a:prstGeom>
          <a:noFill/>
          <a:ln>
            <a:noFill/>
          </a:ln>
        </p:spPr>
        <p:txBody>
          <a:bodyPr spcFirstLastPara="1" wrap="square" lIns="91425" tIns="45700" rIns="91425" bIns="45700" anchor="t" anchorCtr="0">
            <a:normAutofit lnSpcReduction="10000"/>
          </a:bodyPr>
          <a:lstStyle/>
          <a:p>
            <a:pPr>
              <a:lnSpc>
                <a:spcPct val="120000"/>
              </a:lnSpc>
              <a:spcBef>
                <a:spcPts val="0"/>
              </a:spcBef>
              <a:buClr>
                <a:schemeClr val="lt1"/>
              </a:buClr>
              <a:buSzPts val="3000"/>
            </a:pPr>
            <a:r>
              <a:rPr lang="fr-FR" b="1" dirty="0">
                <a:solidFill>
                  <a:srgbClr val="002060"/>
                </a:solidFill>
              </a:rPr>
              <a:t>Carte mère :  </a:t>
            </a:r>
            <a:r>
              <a:rPr lang="fr-FR" sz="1400" i="1" dirty="0">
                <a:solidFill>
                  <a:srgbClr val="002060"/>
                </a:solidFill>
              </a:rPr>
              <a:t>Cœur de notre routeur. Elle concentre le fonctionnement des principaux composants de notre routeur</a:t>
            </a:r>
          </a:p>
          <a:p>
            <a:pPr>
              <a:lnSpc>
                <a:spcPct val="120000"/>
              </a:lnSpc>
              <a:spcBef>
                <a:spcPts val="0"/>
              </a:spcBef>
              <a:buClr>
                <a:schemeClr val="lt1"/>
              </a:buClr>
              <a:buSzPts val="3000"/>
            </a:pPr>
            <a:r>
              <a:rPr lang="fr-FR" b="1" dirty="0">
                <a:solidFill>
                  <a:srgbClr val="002060"/>
                </a:solidFill>
              </a:rPr>
              <a:t>CPU : </a:t>
            </a:r>
            <a:r>
              <a:rPr lang="fr-FR" sz="1400" i="1" dirty="0">
                <a:solidFill>
                  <a:srgbClr val="002060"/>
                </a:solidFill>
              </a:rPr>
              <a:t>Il exécute les instructions. Il est présent sur la carte mère.</a:t>
            </a:r>
          </a:p>
          <a:p>
            <a:pPr>
              <a:lnSpc>
                <a:spcPct val="120000"/>
              </a:lnSpc>
              <a:spcBef>
                <a:spcPts val="0"/>
              </a:spcBef>
              <a:buClr>
                <a:schemeClr val="lt1"/>
              </a:buClr>
              <a:buSzPts val="3000"/>
            </a:pPr>
            <a:r>
              <a:rPr lang="fr-FR" b="1" dirty="0">
                <a:solidFill>
                  <a:srgbClr val="002060"/>
                </a:solidFill>
              </a:rPr>
              <a:t>Mémoires : </a:t>
            </a:r>
          </a:p>
          <a:p>
            <a:pPr lvl="1">
              <a:lnSpc>
                <a:spcPct val="120000"/>
              </a:lnSpc>
              <a:spcBef>
                <a:spcPts val="0"/>
              </a:spcBef>
              <a:buClr>
                <a:schemeClr val="lt1"/>
              </a:buClr>
              <a:buSzPts val="3000"/>
            </a:pPr>
            <a:r>
              <a:rPr lang="fr-FR" b="1" dirty="0"/>
              <a:t>RAM</a:t>
            </a:r>
            <a:r>
              <a:rPr lang="fr-FR" dirty="0"/>
              <a:t> : </a:t>
            </a:r>
            <a:r>
              <a:rPr lang="fr-FR" sz="1400" i="1" dirty="0">
                <a:solidFill>
                  <a:srgbClr val="002060"/>
                </a:solidFill>
              </a:rPr>
              <a:t>Elle stocke les informations pendant le fonctionnement du routeur. La running-config y est stocké. Les informations disparaissent à l’extinction ou redémarrage du routeur.</a:t>
            </a:r>
          </a:p>
          <a:p>
            <a:pPr lvl="1">
              <a:lnSpc>
                <a:spcPct val="120000"/>
              </a:lnSpc>
              <a:spcBef>
                <a:spcPts val="0"/>
              </a:spcBef>
              <a:buClr>
                <a:schemeClr val="lt1"/>
              </a:buClr>
              <a:buSzPts val="3000"/>
            </a:pPr>
            <a:r>
              <a:rPr lang="fr-FR" b="1" dirty="0"/>
              <a:t>NVRAM : </a:t>
            </a:r>
            <a:r>
              <a:rPr lang="fr-FR" sz="1400" i="1" dirty="0">
                <a:solidFill>
                  <a:srgbClr val="002060"/>
                </a:solidFill>
              </a:rPr>
              <a:t>Elle conserve son contenu quand le routeur est éteint. Elle stocke la startup-config. Elle stocke aussi le registre de configuration du logiciel pour savoir quelle image utilisée au démarrage.</a:t>
            </a:r>
          </a:p>
          <a:p>
            <a:pPr lvl="1">
              <a:lnSpc>
                <a:spcPct val="120000"/>
              </a:lnSpc>
              <a:spcBef>
                <a:spcPts val="0"/>
              </a:spcBef>
              <a:buClr>
                <a:schemeClr val="lt1"/>
              </a:buClr>
              <a:buSzPts val="3000"/>
            </a:pPr>
            <a:r>
              <a:rPr lang="fr-FR" b="1" dirty="0"/>
              <a:t>ROM : </a:t>
            </a:r>
            <a:r>
              <a:rPr lang="fr-FR" sz="1400" i="1" dirty="0">
                <a:solidFill>
                  <a:srgbClr val="002060"/>
                </a:solidFill>
              </a:rPr>
              <a:t>Son rôle est principalement de permettre le démarrage du routeur s’il ne trouve pas d’image valide. Elle ne peut être modifiée.</a:t>
            </a:r>
          </a:p>
          <a:p>
            <a:pPr lvl="1">
              <a:lnSpc>
                <a:spcPct val="120000"/>
              </a:lnSpc>
              <a:spcBef>
                <a:spcPts val="0"/>
              </a:spcBef>
              <a:buClr>
                <a:schemeClr val="lt1"/>
              </a:buClr>
              <a:buSzPts val="3000"/>
            </a:pPr>
            <a:r>
              <a:rPr lang="fr-FR" b="1" dirty="0"/>
              <a:t>Flash : </a:t>
            </a:r>
            <a:r>
              <a:rPr lang="fr-FR" sz="1400" i="1" dirty="0">
                <a:solidFill>
                  <a:srgbClr val="002060"/>
                </a:solidFill>
              </a:rPr>
              <a:t>Elle stocke l’image du logiciel Cisco IOS pour notre routeur.</a:t>
            </a:r>
          </a:p>
          <a:p>
            <a:pPr>
              <a:lnSpc>
                <a:spcPct val="120000"/>
              </a:lnSpc>
              <a:spcBef>
                <a:spcPts val="0"/>
              </a:spcBef>
              <a:buClr>
                <a:schemeClr val="lt1"/>
              </a:buClr>
              <a:buSzPts val="3000"/>
            </a:pPr>
            <a:r>
              <a:rPr lang="fr-FR" b="1" dirty="0">
                <a:solidFill>
                  <a:srgbClr val="002060"/>
                </a:solidFill>
              </a:rPr>
              <a:t>Ports de gestion : </a:t>
            </a:r>
          </a:p>
          <a:p>
            <a:pPr lvl="1">
              <a:lnSpc>
                <a:spcPct val="120000"/>
              </a:lnSpc>
              <a:spcBef>
                <a:spcPts val="0"/>
              </a:spcBef>
              <a:buClr>
                <a:schemeClr val="lt1"/>
              </a:buClr>
              <a:buSzPts val="3000"/>
            </a:pPr>
            <a:r>
              <a:rPr lang="fr-FR" b="1" dirty="0"/>
              <a:t>Port Ethernet : </a:t>
            </a:r>
            <a:r>
              <a:rPr lang="fr-FR" sz="1400" i="1" dirty="0">
                <a:solidFill>
                  <a:srgbClr val="002060"/>
                </a:solidFill>
              </a:rPr>
              <a:t>Il va permettre de connecter notre routeur pour de l’administration à travers un autre sous-réseaux ( besoin IP).</a:t>
            </a:r>
          </a:p>
          <a:p>
            <a:pPr lvl="1">
              <a:lnSpc>
                <a:spcPct val="120000"/>
              </a:lnSpc>
              <a:spcBef>
                <a:spcPts val="0"/>
              </a:spcBef>
              <a:buClr>
                <a:schemeClr val="lt1"/>
              </a:buClr>
              <a:buSzPts val="3000"/>
            </a:pPr>
            <a:r>
              <a:rPr lang="fr-FR" b="1" dirty="0"/>
              <a:t>Port Console : </a:t>
            </a:r>
            <a:r>
              <a:rPr lang="fr-FR" sz="1400" i="1" dirty="0">
                <a:solidFill>
                  <a:srgbClr val="002060"/>
                </a:solidFill>
              </a:rPr>
              <a:t>Il va permettre de connecter un PC directement à notre router pour l’administrer.</a:t>
            </a:r>
          </a:p>
          <a:p>
            <a:pPr lvl="1">
              <a:lnSpc>
                <a:spcPct val="120000"/>
              </a:lnSpc>
              <a:spcBef>
                <a:spcPts val="0"/>
              </a:spcBef>
              <a:buClr>
                <a:schemeClr val="lt1"/>
              </a:buClr>
              <a:buSzPts val="3000"/>
            </a:pPr>
            <a:r>
              <a:rPr lang="fr-FR" b="1" dirty="0"/>
              <a:t>Port Auxiliaire : </a:t>
            </a:r>
            <a:r>
              <a:rPr lang="fr-FR" sz="1400" i="1" dirty="0">
                <a:solidFill>
                  <a:srgbClr val="002060"/>
                </a:solidFill>
              </a:rPr>
              <a:t>On peut y connecter un modem.</a:t>
            </a:r>
          </a:p>
          <a:p>
            <a:pPr>
              <a:lnSpc>
                <a:spcPct val="120000"/>
              </a:lnSpc>
              <a:spcBef>
                <a:spcPts val="0"/>
              </a:spcBef>
              <a:buClr>
                <a:schemeClr val="lt1"/>
              </a:buClr>
              <a:buSzPts val="3000"/>
            </a:pPr>
            <a:r>
              <a:rPr lang="fr-FR" b="1" dirty="0">
                <a:solidFill>
                  <a:srgbClr val="002060"/>
                </a:solidFill>
              </a:rPr>
              <a:t>Ports Réseau : </a:t>
            </a:r>
            <a:r>
              <a:rPr lang="fr-FR" sz="1400" i="1" dirty="0">
                <a:solidFill>
                  <a:srgbClr val="002060"/>
                </a:solidFill>
              </a:rPr>
              <a:t>Ils vont permettre à notre routeur de connecter différents réseaux ( LAN ou WAN).</a:t>
            </a:r>
          </a:p>
        </p:txBody>
      </p:sp>
      <p:sp>
        <p:nvSpPr>
          <p:cNvPr id="3" name="Titre 2"/>
          <p:cNvSpPr>
            <a:spLocks noGrp="1"/>
          </p:cNvSpPr>
          <p:nvPr>
            <p:ph type="title"/>
          </p:nvPr>
        </p:nvSpPr>
        <p:spPr>
          <a:xfrm>
            <a:off x="804672" y="516628"/>
            <a:ext cx="4486656" cy="1141497"/>
          </a:xfrm>
        </p:spPr>
        <p:txBody>
          <a:bodyPr/>
          <a:lstStyle/>
          <a:p>
            <a:r>
              <a:rPr lang="fr-FR" dirty="0"/>
              <a:t>Les composants d’un router</a:t>
            </a:r>
          </a:p>
        </p:txBody>
      </p:sp>
      <p:sp>
        <p:nvSpPr>
          <p:cNvPr id="5" name="ZoneTexte 4"/>
          <p:cNvSpPr txBox="1"/>
          <p:nvPr/>
        </p:nvSpPr>
        <p:spPr>
          <a:xfrm>
            <a:off x="7000009" y="347472"/>
            <a:ext cx="4027055" cy="369332"/>
          </a:xfrm>
          <a:prstGeom prst="rect">
            <a:avLst/>
          </a:prstGeom>
          <a:noFill/>
        </p:spPr>
        <p:txBody>
          <a:bodyPr wrap="square" rtlCol="0" anchor="ctr">
            <a:spAutoFit/>
          </a:bodyPr>
          <a:lstStyle/>
          <a:p>
            <a:pPr algn="ctr"/>
            <a:r>
              <a:rPr lang="fr-FR" b="1" dirty="0">
                <a:solidFill>
                  <a:srgbClr val="002060"/>
                </a:solidFill>
              </a:rPr>
              <a:t>Les éléments d’un routeur</a:t>
            </a:r>
          </a:p>
        </p:txBody>
      </p:sp>
      <p:pic>
        <p:nvPicPr>
          <p:cNvPr id="6" name="Image 5">
            <a:extLst>
              <a:ext uri="{FF2B5EF4-FFF2-40B4-BE49-F238E27FC236}">
                <a16:creationId xmlns:a16="http://schemas.microsoft.com/office/drawing/2014/main" id="{DC0548E2-A76B-DD4C-AE45-E6668AA98572}"/>
              </a:ext>
            </a:extLst>
          </p:cNvPr>
          <p:cNvPicPr>
            <a:picLocks noChangeAspect="1"/>
          </p:cNvPicPr>
          <p:nvPr/>
        </p:nvPicPr>
        <p:blipFill>
          <a:blip r:embed="rId3"/>
          <a:stretch>
            <a:fillRect/>
          </a:stretch>
        </p:blipFill>
        <p:spPr>
          <a:xfrm>
            <a:off x="107950" y="2632706"/>
            <a:ext cx="5886970" cy="2713993"/>
          </a:xfrm>
          <a:prstGeom prst="rect">
            <a:avLst/>
          </a:prstGeom>
        </p:spPr>
      </p:pic>
    </p:spTree>
    <p:extLst>
      <p:ext uri="{BB962C8B-B14F-4D97-AF65-F5344CB8AC3E}">
        <p14:creationId xmlns:p14="http://schemas.microsoft.com/office/powerpoint/2010/main" val="4103065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672" y="313429"/>
            <a:ext cx="4486656" cy="1141497"/>
          </a:xfrm>
        </p:spPr>
        <p:txBody>
          <a:bodyPr/>
          <a:lstStyle/>
          <a:p>
            <a:r>
              <a:rPr lang="fr-FR" dirty="0"/>
              <a:t>Le fonctionnement d’un router</a:t>
            </a:r>
          </a:p>
        </p:txBody>
      </p:sp>
      <p:sp>
        <p:nvSpPr>
          <p:cNvPr id="4" name="Espace réservé du contenu 3"/>
          <p:cNvSpPr>
            <a:spLocks noGrp="1"/>
          </p:cNvSpPr>
          <p:nvPr>
            <p:ph idx="1"/>
          </p:nvPr>
        </p:nvSpPr>
        <p:spPr>
          <a:xfrm>
            <a:off x="6736079" y="609600"/>
            <a:ext cx="5335847" cy="5951728"/>
          </a:xfrm>
        </p:spPr>
        <p:txBody>
          <a:bodyPr/>
          <a:lstStyle/>
          <a:p>
            <a:pPr marL="457200" indent="-457200">
              <a:buFont typeface="+mj-lt"/>
              <a:buAutoNum type="arabicPeriod"/>
            </a:pPr>
            <a:r>
              <a:rPr lang="fr-FR" dirty="0"/>
              <a:t>Les 2 PC sont sur le même réseau.</a:t>
            </a:r>
          </a:p>
          <a:p>
            <a:pPr lvl="2"/>
            <a:r>
              <a:rPr lang="fr-FR" dirty="0"/>
              <a:t>Les 2 machines peuvent communiquer entre elles.</a:t>
            </a:r>
          </a:p>
          <a:p>
            <a:pPr lvl="2"/>
            <a:r>
              <a:rPr lang="fr-FR" dirty="0"/>
              <a:t>L’envoi d’un paquet sera opérationnel.</a:t>
            </a:r>
          </a:p>
          <a:p>
            <a:pPr lvl="1"/>
            <a:endParaRPr lang="fr-FR" dirty="0"/>
          </a:p>
          <a:p>
            <a:pPr lvl="1"/>
            <a:endParaRPr lang="fr-FR" dirty="0"/>
          </a:p>
          <a:p>
            <a:pPr marL="457200" indent="-457200">
              <a:buFont typeface="+mj-lt"/>
              <a:buAutoNum type="arabicPeriod"/>
            </a:pPr>
            <a:r>
              <a:rPr lang="fr-FR" dirty="0"/>
              <a:t>Les 2 pc ne sont pas sur le même réseau.</a:t>
            </a:r>
          </a:p>
          <a:p>
            <a:pPr lvl="2"/>
            <a:r>
              <a:rPr lang="fr-FR" dirty="0"/>
              <a:t>La communication n’est pas possible.</a:t>
            </a:r>
          </a:p>
          <a:p>
            <a:pPr lvl="2"/>
            <a:endParaRPr lang="fr-FR" dirty="0"/>
          </a:p>
          <a:p>
            <a:pPr lvl="2"/>
            <a:endParaRPr lang="fr-FR" dirty="0"/>
          </a:p>
          <a:p>
            <a:pPr lvl="1"/>
            <a:r>
              <a:rPr lang="fr-FR" dirty="0"/>
              <a:t>La mise en place d’un passerelle va permettre la communication entre 2 machines qui ne sont pas sur le même réseau.</a:t>
            </a:r>
          </a:p>
          <a:p>
            <a:pPr lvl="1"/>
            <a:r>
              <a:rPr lang="fr-FR" dirty="0"/>
              <a:t>Le router dispose de 2 interfaces qui lui permettent de faire communiquer les 2 machines présentes sur 2 sous-réseaux différents.</a:t>
            </a:r>
          </a:p>
          <a:p>
            <a:pPr marL="342900" indent="-342900">
              <a:buFont typeface="+mj-lt"/>
              <a:buAutoNum type="arabicPeriod"/>
            </a:pPr>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29" y="1631339"/>
            <a:ext cx="4381500" cy="973316"/>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28" y="2781068"/>
            <a:ext cx="4381500" cy="1283463"/>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28" y="4240944"/>
            <a:ext cx="4381500" cy="2369525"/>
          </a:xfrm>
          <a:prstGeom prst="rect">
            <a:avLst/>
          </a:prstGeom>
        </p:spPr>
      </p:pic>
      <p:sp>
        <p:nvSpPr>
          <p:cNvPr id="10" name="Ellipse 9"/>
          <p:cNvSpPr/>
          <p:nvPr/>
        </p:nvSpPr>
        <p:spPr>
          <a:xfrm>
            <a:off x="281705" y="1882470"/>
            <a:ext cx="438728" cy="471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1" name="Ellipse 10"/>
          <p:cNvSpPr/>
          <p:nvPr/>
        </p:nvSpPr>
        <p:spPr>
          <a:xfrm>
            <a:off x="235525" y="3183034"/>
            <a:ext cx="438728" cy="471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2" name="Ellipse 11"/>
          <p:cNvSpPr/>
          <p:nvPr/>
        </p:nvSpPr>
        <p:spPr>
          <a:xfrm>
            <a:off x="256309" y="4954652"/>
            <a:ext cx="438728" cy="471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13" name="Ellipse 12"/>
          <p:cNvSpPr/>
          <p:nvPr/>
        </p:nvSpPr>
        <p:spPr>
          <a:xfrm>
            <a:off x="6631705" y="561669"/>
            <a:ext cx="438728" cy="471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4" name="Ellipse 13"/>
          <p:cNvSpPr/>
          <p:nvPr/>
        </p:nvSpPr>
        <p:spPr>
          <a:xfrm>
            <a:off x="6673265" y="2388527"/>
            <a:ext cx="438728" cy="471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5" name="Ellipse 14"/>
          <p:cNvSpPr/>
          <p:nvPr/>
        </p:nvSpPr>
        <p:spPr>
          <a:xfrm>
            <a:off x="6678349" y="3924708"/>
            <a:ext cx="438728" cy="471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157977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15"/>
          <p:cNvSpPr>
            <a:spLocks noGrp="1"/>
          </p:cNvSpPr>
          <p:nvPr>
            <p:ph type="body" idx="1"/>
          </p:nvPr>
        </p:nvSpPr>
        <p:spPr>
          <a:xfrm>
            <a:off x="633531" y="2313433"/>
            <a:ext cx="5220153" cy="704087"/>
          </a:xfrm>
        </p:spPr>
        <p:txBody>
          <a:bodyPr anchor="ctr"/>
          <a:lstStyle/>
          <a:p>
            <a:r>
              <a:rPr lang="fr-FR" dirty="0"/>
              <a:t>Routage sans route par défaut</a:t>
            </a:r>
          </a:p>
        </p:txBody>
      </p:sp>
      <p:sp>
        <p:nvSpPr>
          <p:cNvPr id="19" name="Espace réservé du texte 18"/>
          <p:cNvSpPr>
            <a:spLocks noGrp="1"/>
          </p:cNvSpPr>
          <p:nvPr>
            <p:ph type="body" sz="quarter" idx="13"/>
          </p:nvPr>
        </p:nvSpPr>
        <p:spPr>
          <a:xfrm>
            <a:off x="6338316" y="2313433"/>
            <a:ext cx="5179394" cy="704087"/>
          </a:xfrm>
        </p:spPr>
        <p:txBody>
          <a:bodyPr anchor="ctr"/>
          <a:lstStyle/>
          <a:p>
            <a:r>
              <a:rPr lang="fr-FR" dirty="0"/>
              <a:t>Routage avec route par défaut</a:t>
            </a:r>
          </a:p>
        </p:txBody>
      </p:sp>
      <p:sp>
        <p:nvSpPr>
          <p:cNvPr id="2" name="Titre 1"/>
          <p:cNvSpPr>
            <a:spLocks noGrp="1"/>
          </p:cNvSpPr>
          <p:nvPr>
            <p:ph type="title"/>
          </p:nvPr>
        </p:nvSpPr>
        <p:spPr/>
        <p:txBody>
          <a:bodyPr/>
          <a:lstStyle/>
          <a:p>
            <a:r>
              <a:rPr lang="fr-FR" dirty="0"/>
              <a:t>Le fonctionnement d’un router</a:t>
            </a:r>
          </a:p>
        </p:txBody>
      </p:sp>
      <p:pic>
        <p:nvPicPr>
          <p:cNvPr id="20" name="Espace réservé du conten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531" y="3143250"/>
            <a:ext cx="5220154" cy="3174422"/>
          </a:xfrm>
        </p:spPr>
      </p:pic>
      <p:pic>
        <p:nvPicPr>
          <p:cNvPr id="21" name="Espace réservé du contenu 20"/>
          <p:cNvPicPr>
            <a:picLocks noGrp="1" noChangeAspect="1"/>
          </p:cNvPicPr>
          <p:nvPr>
            <p:ph sz="quarter" idx="4"/>
          </p:nvPr>
        </p:nvPicPr>
        <p:blipFill>
          <a:blip r:embed="rId3"/>
          <a:stretch>
            <a:fillRect/>
          </a:stretch>
        </p:blipFill>
        <p:spPr>
          <a:xfrm>
            <a:off x="6352311" y="3143249"/>
            <a:ext cx="5165399" cy="3174423"/>
          </a:xfrm>
          <a:prstGeom prst="rect">
            <a:avLst/>
          </a:prstGeom>
        </p:spPr>
      </p:pic>
    </p:spTree>
    <p:extLst>
      <p:ext uri="{BB962C8B-B14F-4D97-AF65-F5344CB8AC3E}">
        <p14:creationId xmlns:p14="http://schemas.microsoft.com/office/powerpoint/2010/main" val="341982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7035" y="535101"/>
            <a:ext cx="4486656" cy="1141497"/>
          </a:xfrm>
        </p:spPr>
        <p:txBody>
          <a:bodyPr/>
          <a:lstStyle/>
          <a:p>
            <a:r>
              <a:rPr lang="fr-FR" dirty="0"/>
              <a:t>5-2 RAPPEL adresse mac</a:t>
            </a:r>
          </a:p>
        </p:txBody>
      </p:sp>
      <p:sp>
        <p:nvSpPr>
          <p:cNvPr id="3" name="Espace réservé du contenu 2"/>
          <p:cNvSpPr>
            <a:spLocks noGrp="1"/>
          </p:cNvSpPr>
          <p:nvPr>
            <p:ph idx="1"/>
          </p:nvPr>
        </p:nvSpPr>
        <p:spPr>
          <a:xfrm>
            <a:off x="6419273" y="1676598"/>
            <a:ext cx="5671127" cy="5075183"/>
          </a:xfrm>
        </p:spPr>
        <p:txBody>
          <a:bodyPr>
            <a:normAutofit lnSpcReduction="10000"/>
          </a:bodyPr>
          <a:lstStyle/>
          <a:p>
            <a:r>
              <a:rPr lang="fr-FR" dirty="0"/>
              <a:t>MAC (</a:t>
            </a:r>
            <a:r>
              <a:rPr lang="fr-FR" b="1" i="1" dirty="0">
                <a:solidFill>
                  <a:srgbClr val="002060"/>
                </a:solidFill>
              </a:rPr>
              <a:t>Media Adress Control</a:t>
            </a:r>
            <a:r>
              <a:rPr lang="fr-FR" dirty="0"/>
              <a:t>)</a:t>
            </a:r>
          </a:p>
          <a:p>
            <a:r>
              <a:rPr lang="fr-FR" dirty="0"/>
              <a:t>Adresse Physique</a:t>
            </a:r>
          </a:p>
          <a:p>
            <a:r>
              <a:rPr lang="fr-FR" dirty="0"/>
              <a:t>Elle est contenu dans le matériel.</a:t>
            </a:r>
          </a:p>
          <a:p>
            <a:r>
              <a:rPr lang="fr-FR" i="1" dirty="0">
                <a:solidFill>
                  <a:srgbClr val="FF0000"/>
                </a:solidFill>
              </a:rPr>
              <a:t>Identifiant unique du composant.</a:t>
            </a:r>
          </a:p>
          <a:p>
            <a:r>
              <a:rPr lang="fr-FR" dirty="0"/>
              <a:t>Les adresses mac sont codées en hexadécimal.</a:t>
            </a:r>
          </a:p>
          <a:p>
            <a:r>
              <a:rPr lang="fr-FR" dirty="0"/>
              <a:t>Elles sont codés en 48 bits. </a:t>
            </a:r>
          </a:p>
          <a:p>
            <a:r>
              <a:rPr lang="fr-FR" dirty="0"/>
              <a:t>Exemple écriture : </a:t>
            </a:r>
          </a:p>
          <a:p>
            <a:pPr lvl="4"/>
            <a:r>
              <a:rPr lang="fr-FR" dirty="0"/>
              <a:t>40-A3-CC-6D-43-91</a:t>
            </a:r>
          </a:p>
          <a:p>
            <a:pPr lvl="4"/>
            <a:r>
              <a:rPr lang="fr-FR" dirty="0"/>
              <a:t>40:A3:CC:6D:43:91</a:t>
            </a:r>
          </a:p>
          <a:p>
            <a:pPr lvl="4"/>
            <a:r>
              <a:rPr lang="fr-FR" dirty="0"/>
              <a:t>40A3.CC6D.4391</a:t>
            </a:r>
          </a:p>
          <a:p>
            <a:r>
              <a:rPr lang="fr-FR" dirty="0"/>
              <a:t>Accessible sur pc en tapant : </a:t>
            </a:r>
          </a:p>
          <a:p>
            <a:pPr lvl="2"/>
            <a:r>
              <a:rPr lang="fr-FR" dirty="0"/>
              <a:t>Sur Windows =&gt; </a:t>
            </a:r>
            <a:r>
              <a:rPr lang="fr-FR" b="1" i="1" dirty="0" err="1">
                <a:solidFill>
                  <a:srgbClr val="002060"/>
                </a:solidFill>
              </a:rPr>
              <a:t>Ipconfig</a:t>
            </a:r>
            <a:r>
              <a:rPr lang="fr-FR" b="1" i="1" dirty="0">
                <a:solidFill>
                  <a:srgbClr val="002060"/>
                </a:solidFill>
              </a:rPr>
              <a:t> /all</a:t>
            </a:r>
          </a:p>
          <a:p>
            <a:pPr lvl="2"/>
            <a:r>
              <a:rPr lang="fr-FR" dirty="0"/>
              <a:t>Sous Linux =&gt; </a:t>
            </a:r>
            <a:r>
              <a:rPr lang="fr-FR" b="1" dirty="0" err="1">
                <a:solidFill>
                  <a:srgbClr val="002060"/>
                </a:solidFill>
              </a:rPr>
              <a:t>ifconfig</a:t>
            </a:r>
            <a:endParaRPr lang="fr-FR" b="1" dirty="0">
              <a:solidFill>
                <a:srgbClr val="002060"/>
              </a:solidFill>
            </a:endParaRPr>
          </a:p>
        </p:txBody>
      </p:sp>
      <p:pic>
        <p:nvPicPr>
          <p:cNvPr id="6" name="Image 5"/>
          <p:cNvPicPr>
            <a:picLocks noChangeAspect="1"/>
          </p:cNvPicPr>
          <p:nvPr/>
        </p:nvPicPr>
        <p:blipFill>
          <a:blip r:embed="rId2"/>
          <a:stretch>
            <a:fillRect/>
          </a:stretch>
        </p:blipFill>
        <p:spPr>
          <a:xfrm>
            <a:off x="176501" y="2373744"/>
            <a:ext cx="5788751" cy="2890405"/>
          </a:xfrm>
          <a:prstGeom prst="rect">
            <a:avLst/>
          </a:prstGeom>
        </p:spPr>
      </p:pic>
      <p:sp>
        <p:nvSpPr>
          <p:cNvPr id="7" name="Flèche gauche 6"/>
          <p:cNvSpPr/>
          <p:nvPr/>
        </p:nvSpPr>
        <p:spPr>
          <a:xfrm>
            <a:off x="4091708" y="2992584"/>
            <a:ext cx="508000" cy="21243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881091" y="902710"/>
            <a:ext cx="4424218" cy="369332"/>
          </a:xfrm>
          <a:prstGeom prst="rect">
            <a:avLst/>
          </a:prstGeom>
          <a:noFill/>
        </p:spPr>
        <p:txBody>
          <a:bodyPr wrap="square" rtlCol="0">
            <a:spAutoFit/>
          </a:bodyPr>
          <a:lstStyle/>
          <a:p>
            <a:pPr algn="ctr"/>
            <a:r>
              <a:rPr lang="fr-FR" dirty="0"/>
              <a:t>CARACTERISTIQUE ADRESSE MAC</a:t>
            </a:r>
          </a:p>
        </p:txBody>
      </p:sp>
    </p:spTree>
    <p:extLst>
      <p:ext uri="{BB962C8B-B14F-4D97-AF65-F5344CB8AC3E}">
        <p14:creationId xmlns:p14="http://schemas.microsoft.com/office/powerpoint/2010/main" val="2371709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9D97-F549-2E45-A5D0-9BE65293ED7D}"/>
              </a:ext>
            </a:extLst>
          </p:cNvPr>
          <p:cNvSpPr>
            <a:spLocks noGrp="1"/>
          </p:cNvSpPr>
          <p:nvPr>
            <p:ph type="title"/>
          </p:nvPr>
        </p:nvSpPr>
        <p:spPr/>
        <p:txBody>
          <a:bodyPr/>
          <a:lstStyle/>
          <a:p>
            <a:r>
              <a:rPr lang="fr-FR" dirty="0"/>
              <a:t>La table de routage</a:t>
            </a:r>
          </a:p>
        </p:txBody>
      </p:sp>
      <p:sp>
        <p:nvSpPr>
          <p:cNvPr id="3" name="Espace réservé du contenu 2">
            <a:extLst>
              <a:ext uri="{FF2B5EF4-FFF2-40B4-BE49-F238E27FC236}">
                <a16:creationId xmlns:a16="http://schemas.microsoft.com/office/drawing/2014/main" id="{FF41182A-F8EB-1C44-827C-0F2956316B13}"/>
              </a:ext>
            </a:extLst>
          </p:cNvPr>
          <p:cNvSpPr>
            <a:spLocks noGrp="1"/>
          </p:cNvSpPr>
          <p:nvPr>
            <p:ph idx="1"/>
          </p:nvPr>
        </p:nvSpPr>
        <p:spPr>
          <a:xfrm>
            <a:off x="1651000" y="2387600"/>
            <a:ext cx="9334500" cy="4241800"/>
          </a:xfrm>
        </p:spPr>
        <p:txBody>
          <a:bodyPr>
            <a:normAutofit fontScale="92500" lnSpcReduction="20000"/>
          </a:bodyPr>
          <a:lstStyle/>
          <a:p>
            <a:r>
              <a:rPr lang="fr-FR" dirty="0"/>
              <a:t>Une table de routage est une structure de données utilisée par un routeur ou un ordinateur en réseau et qui associe des </a:t>
            </a:r>
            <a:r>
              <a:rPr lang="fr-FR" dirty="0">
                <a:hlinkClick r:id="rId2" tooltip="Routage">
                  <a:extLst>
                    <a:ext uri="{A12FA001-AC4F-418D-AE19-62706E023703}">
                      <ahyp:hlinkClr xmlns:ahyp="http://schemas.microsoft.com/office/drawing/2018/hyperlinkcolor" val="tx"/>
                    </a:ext>
                  </a:extLst>
                </a:hlinkClick>
              </a:rPr>
              <a:t>préfixes</a:t>
            </a:r>
            <a:r>
              <a:rPr lang="fr-FR" dirty="0"/>
              <a:t> à des moyens d'acheminer les </a:t>
            </a:r>
            <a:r>
              <a:rPr lang="fr-FR" dirty="0">
                <a:hlinkClick r:id="rId3" tooltip="Trame (informatique)">
                  <a:extLst>
                    <a:ext uri="{A12FA001-AC4F-418D-AE19-62706E023703}">
                      <ahyp:hlinkClr xmlns:ahyp="http://schemas.microsoft.com/office/drawing/2018/hyperlinkcolor" val="tx"/>
                    </a:ext>
                  </a:extLst>
                </a:hlinkClick>
              </a:rPr>
              <a:t>trames</a:t>
            </a:r>
            <a:r>
              <a:rPr lang="fr-FR" dirty="0"/>
              <a:t> vers leur destination. C'est un élément central du </a:t>
            </a:r>
            <a:r>
              <a:rPr lang="fr-FR" dirty="0">
                <a:hlinkClick r:id="rId4" tooltip="Routage IP">
                  <a:extLst>
                    <a:ext uri="{A12FA001-AC4F-418D-AE19-62706E023703}">
                      <ahyp:hlinkClr xmlns:ahyp="http://schemas.microsoft.com/office/drawing/2018/hyperlinkcolor" val="tx"/>
                    </a:ext>
                  </a:extLst>
                </a:hlinkClick>
              </a:rPr>
              <a:t>routage IP</a:t>
            </a:r>
            <a:r>
              <a:rPr lang="fr-FR" dirty="0"/>
              <a:t>.</a:t>
            </a:r>
          </a:p>
          <a:p>
            <a:r>
              <a:rPr lang="fr-FR" dirty="0"/>
              <a:t>La table de routage indique </a:t>
            </a:r>
            <a:r>
              <a:rPr lang="fr-FR" b="1" dirty="0"/>
              <a:t>quelle passerelle utiliser pour joindre un réseau</a:t>
            </a:r>
            <a:r>
              <a:rPr lang="fr-FR" dirty="0"/>
              <a:t>.</a:t>
            </a:r>
          </a:p>
          <a:p>
            <a:r>
              <a:rPr lang="fr-FR" dirty="0"/>
              <a:t>Chaque ligne de la table de routage répertorie un réseau de destination ainsi que l'interface ou l'adresse IP qui permet de l’atteindre.</a:t>
            </a:r>
          </a:p>
          <a:p>
            <a:r>
              <a:rPr lang="fr-FR" b="1" dirty="0"/>
              <a:t>Toute machine connectée à un réseau possède une table de routage</a:t>
            </a:r>
            <a:r>
              <a:rPr lang="fr-FR" dirty="0"/>
              <a:t>, même une imprimante, un téléphone, </a:t>
            </a:r>
          </a:p>
          <a:p>
            <a:r>
              <a:rPr lang="fr-FR" dirty="0"/>
              <a:t>La table de routage contient : </a:t>
            </a:r>
          </a:p>
          <a:p>
            <a:pPr marL="800100" lvl="2" indent="-342900">
              <a:buFont typeface="+mj-lt"/>
              <a:buAutoNum type="alphaLcPeriod"/>
            </a:pPr>
            <a:r>
              <a:rPr lang="fr-FR" dirty="0"/>
              <a:t>Les adresses du routeur lui-même ;</a:t>
            </a:r>
          </a:p>
          <a:p>
            <a:pPr marL="800100" lvl="2" indent="-342900">
              <a:buFont typeface="+mj-lt"/>
              <a:buAutoNum type="alphaLcPeriod"/>
            </a:pPr>
            <a:r>
              <a:rPr lang="fr-FR" dirty="0"/>
              <a:t>Les adresses des sous-réseaux auxquels le routeur est directement connecté ;</a:t>
            </a:r>
          </a:p>
          <a:p>
            <a:pPr marL="800100" lvl="2" indent="-342900">
              <a:buFont typeface="+mj-lt"/>
              <a:buAutoNum type="alphaLcPeriod"/>
            </a:pPr>
            <a:r>
              <a:rPr lang="fr-FR" dirty="0"/>
              <a:t>Les routes statiques, c'est-à-dire configurées explicitement par l'administrateur ;</a:t>
            </a:r>
          </a:p>
          <a:p>
            <a:pPr marL="800100" lvl="2" indent="-342900">
              <a:buFont typeface="+mj-lt"/>
              <a:buAutoNum type="alphaLcPeriod"/>
            </a:pPr>
            <a:r>
              <a:rPr lang="fr-FR" dirty="0"/>
              <a:t>Les routes dynamiques, apprises par des protocoles de routages dynamique comme </a:t>
            </a:r>
            <a:r>
              <a:rPr lang="fr-FR" dirty="0">
                <a:hlinkClick r:id="rId5" tooltip="Border Gateway Protocol">
                  <a:extLst>
                    <a:ext uri="{A12FA001-AC4F-418D-AE19-62706E023703}">
                      <ahyp:hlinkClr xmlns:ahyp="http://schemas.microsoft.com/office/drawing/2018/hyperlinkcolor" val="tx"/>
                    </a:ext>
                  </a:extLst>
                </a:hlinkClick>
              </a:rPr>
              <a:t>BGP</a:t>
            </a:r>
            <a:r>
              <a:rPr lang="fr-FR" dirty="0"/>
              <a:t>, </a:t>
            </a:r>
            <a:r>
              <a:rPr lang="fr-FR" dirty="0">
                <a:hlinkClick r:id="rId6" tooltip="Open shortest path first">
                  <a:extLst>
                    <a:ext uri="{A12FA001-AC4F-418D-AE19-62706E023703}">
                      <ahyp:hlinkClr xmlns:ahyp="http://schemas.microsoft.com/office/drawing/2018/hyperlinkcolor" val="tx"/>
                    </a:ext>
                  </a:extLst>
                </a:hlinkClick>
              </a:rPr>
              <a:t>OSPF</a:t>
            </a:r>
            <a:r>
              <a:rPr lang="fr-FR" dirty="0"/>
              <a:t>, </a:t>
            </a:r>
            <a:r>
              <a:rPr lang="fr-FR" dirty="0">
                <a:hlinkClick r:id="rId7" tooltip="IS-IS">
                  <a:extLst>
                    <a:ext uri="{A12FA001-AC4F-418D-AE19-62706E023703}">
                      <ahyp:hlinkClr xmlns:ahyp="http://schemas.microsoft.com/office/drawing/2018/hyperlinkcolor" val="tx"/>
                    </a:ext>
                  </a:extLst>
                </a:hlinkClick>
              </a:rPr>
              <a:t>IS-IS</a:t>
            </a:r>
            <a:r>
              <a:rPr lang="fr-FR" dirty="0"/>
              <a:t>, etc. ;</a:t>
            </a:r>
          </a:p>
          <a:p>
            <a:pPr marL="800100" lvl="2" indent="-342900">
              <a:buFont typeface="+mj-lt"/>
              <a:buAutoNum type="alphaLcPeriod"/>
            </a:pPr>
            <a:r>
              <a:rPr lang="fr-FR" dirty="0"/>
              <a:t>Une route par défaut.</a:t>
            </a:r>
          </a:p>
          <a:p>
            <a:endParaRPr lang="fr-FR" dirty="0"/>
          </a:p>
        </p:txBody>
      </p:sp>
    </p:spTree>
    <p:extLst>
      <p:ext uri="{BB962C8B-B14F-4D97-AF65-F5344CB8AC3E}">
        <p14:creationId xmlns:p14="http://schemas.microsoft.com/office/powerpoint/2010/main" val="622098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9D97-F549-2E45-A5D0-9BE65293ED7D}"/>
              </a:ext>
            </a:extLst>
          </p:cNvPr>
          <p:cNvSpPr>
            <a:spLocks noGrp="1"/>
          </p:cNvSpPr>
          <p:nvPr>
            <p:ph type="title"/>
          </p:nvPr>
        </p:nvSpPr>
        <p:spPr/>
        <p:txBody>
          <a:bodyPr/>
          <a:lstStyle/>
          <a:p>
            <a:r>
              <a:rPr lang="fr-FR" dirty="0"/>
              <a:t>La table de routage</a:t>
            </a:r>
          </a:p>
        </p:txBody>
      </p:sp>
      <p:pic>
        <p:nvPicPr>
          <p:cNvPr id="10" name="Espace réservé du contenu 9">
            <a:extLst>
              <a:ext uri="{FF2B5EF4-FFF2-40B4-BE49-F238E27FC236}">
                <a16:creationId xmlns:a16="http://schemas.microsoft.com/office/drawing/2014/main" id="{8259D4D9-C323-0B4C-8209-D42DDD82E81C}"/>
              </a:ext>
            </a:extLst>
          </p:cNvPr>
          <p:cNvPicPr>
            <a:picLocks noGrp="1" noChangeAspect="1"/>
          </p:cNvPicPr>
          <p:nvPr>
            <p:ph idx="1"/>
          </p:nvPr>
        </p:nvPicPr>
        <p:blipFill>
          <a:blip r:embed="rId2"/>
          <a:stretch>
            <a:fillRect/>
          </a:stretch>
        </p:blipFill>
        <p:spPr>
          <a:xfrm>
            <a:off x="6553643" y="3515869"/>
            <a:ext cx="4976506" cy="1188720"/>
          </a:xfrm>
        </p:spPr>
      </p:pic>
      <p:pic>
        <p:nvPicPr>
          <p:cNvPr id="6" name="Image 5">
            <a:extLst>
              <a:ext uri="{FF2B5EF4-FFF2-40B4-BE49-F238E27FC236}">
                <a16:creationId xmlns:a16="http://schemas.microsoft.com/office/drawing/2014/main" id="{F5B8BA1D-8B44-6144-A169-9677E75FC89F}"/>
              </a:ext>
            </a:extLst>
          </p:cNvPr>
          <p:cNvPicPr>
            <a:picLocks noChangeAspect="1"/>
          </p:cNvPicPr>
          <p:nvPr/>
        </p:nvPicPr>
        <p:blipFill>
          <a:blip r:embed="rId3"/>
          <a:stretch>
            <a:fillRect/>
          </a:stretch>
        </p:blipFill>
        <p:spPr>
          <a:xfrm>
            <a:off x="661851" y="2483877"/>
            <a:ext cx="5434149" cy="3962400"/>
          </a:xfrm>
          <a:prstGeom prst="rect">
            <a:avLst/>
          </a:prstGeom>
        </p:spPr>
      </p:pic>
    </p:spTree>
    <p:extLst>
      <p:ext uri="{BB962C8B-B14F-4D97-AF65-F5344CB8AC3E}">
        <p14:creationId xmlns:p14="http://schemas.microsoft.com/office/powerpoint/2010/main" val="4016164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35FF6F3-4220-4142-A331-C212FA6410F6}"/>
              </a:ext>
            </a:extLst>
          </p:cNvPr>
          <p:cNvSpPr>
            <a:spLocks noGrp="1"/>
          </p:cNvSpPr>
          <p:nvPr>
            <p:ph type="title"/>
          </p:nvPr>
        </p:nvSpPr>
        <p:spPr/>
        <p:txBody>
          <a:bodyPr/>
          <a:lstStyle/>
          <a:p>
            <a:r>
              <a:rPr lang="fr-FR" dirty="0"/>
              <a:t>VLSM </a:t>
            </a:r>
          </a:p>
        </p:txBody>
      </p:sp>
      <p:sp>
        <p:nvSpPr>
          <p:cNvPr id="2" name="Espace réservé du contenu 1">
            <a:extLst>
              <a:ext uri="{FF2B5EF4-FFF2-40B4-BE49-F238E27FC236}">
                <a16:creationId xmlns:a16="http://schemas.microsoft.com/office/drawing/2014/main" id="{3E3BE4F9-58C2-8F45-A21D-10F2936FEB28}"/>
              </a:ext>
            </a:extLst>
          </p:cNvPr>
          <p:cNvSpPr>
            <a:spLocks noGrp="1"/>
          </p:cNvSpPr>
          <p:nvPr>
            <p:ph idx="1"/>
          </p:nvPr>
        </p:nvSpPr>
        <p:spPr>
          <a:xfrm>
            <a:off x="1358900" y="2638044"/>
            <a:ext cx="9474200" cy="3101983"/>
          </a:xfrm>
        </p:spPr>
        <p:txBody>
          <a:bodyPr/>
          <a:lstStyle/>
          <a:p>
            <a:r>
              <a:rPr lang="fr-FR" dirty="0"/>
              <a:t>VLSM (Variable Length Subnet Mask) vs FLSM (Fixed Length Subnet Mask).</a:t>
            </a:r>
          </a:p>
          <a:p>
            <a:r>
              <a:rPr lang="fr-FR" dirty="0"/>
              <a:t>Le concept est lié au fait d’économiser des adresses IP dans votre réseau (surtout pour les FAI par exemple).</a:t>
            </a:r>
          </a:p>
          <a:p>
            <a:r>
              <a:rPr lang="fr-FR" dirty="0"/>
              <a:t>Chaque sous-réseau peut avoir un besoin d’adresse IP différent.</a:t>
            </a:r>
          </a:p>
          <a:p>
            <a:r>
              <a:rPr lang="fr-FR" dirty="0"/>
              <a:t>Il va permettre d’adapter la quantité d’adresse IP nécessaire à chaque sous-réseaux et ainsi éviter que chaque sous-réseau dispose de la même quantité d’IP disponible alors que leurs besoins sont différents.</a:t>
            </a:r>
          </a:p>
        </p:txBody>
      </p:sp>
      <p:pic>
        <p:nvPicPr>
          <p:cNvPr id="4098" name="Picture 2" descr="topo-VSLM">
            <a:extLst>
              <a:ext uri="{FF2B5EF4-FFF2-40B4-BE49-F238E27FC236}">
                <a16:creationId xmlns:a16="http://schemas.microsoft.com/office/drawing/2014/main" id="{98E7511A-9A02-EC47-B8F0-C95330BAB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689" y="4868933"/>
            <a:ext cx="4143375" cy="1742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3477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35FF6F3-4220-4142-A331-C212FA6410F6}"/>
              </a:ext>
            </a:extLst>
          </p:cNvPr>
          <p:cNvSpPr>
            <a:spLocks noGrp="1"/>
          </p:cNvSpPr>
          <p:nvPr>
            <p:ph type="title"/>
          </p:nvPr>
        </p:nvSpPr>
        <p:spPr>
          <a:xfrm>
            <a:off x="969265" y="233923"/>
            <a:ext cx="4486656" cy="1141497"/>
          </a:xfrm>
        </p:spPr>
        <p:txBody>
          <a:bodyPr/>
          <a:lstStyle/>
          <a:p>
            <a:r>
              <a:rPr lang="fr-FR" dirty="0"/>
              <a:t>Principe du VLSM </a:t>
            </a:r>
          </a:p>
        </p:txBody>
      </p:sp>
      <p:sp>
        <p:nvSpPr>
          <p:cNvPr id="7" name="Espace réservé du contenu 6">
            <a:extLst>
              <a:ext uri="{FF2B5EF4-FFF2-40B4-BE49-F238E27FC236}">
                <a16:creationId xmlns:a16="http://schemas.microsoft.com/office/drawing/2014/main" id="{CC632C09-515B-2A45-9979-D1FBE14D3495}"/>
              </a:ext>
            </a:extLst>
          </p:cNvPr>
          <p:cNvSpPr>
            <a:spLocks noGrp="1"/>
          </p:cNvSpPr>
          <p:nvPr>
            <p:ph idx="1"/>
          </p:nvPr>
        </p:nvSpPr>
        <p:spPr>
          <a:xfrm>
            <a:off x="6286500" y="1532636"/>
            <a:ext cx="5651500" cy="3792728"/>
          </a:xfrm>
        </p:spPr>
        <p:txBody>
          <a:bodyPr/>
          <a:lstStyle/>
          <a:p>
            <a:r>
              <a:rPr lang="fr-FR" dirty="0"/>
              <a:t>Le principe est d’adapter le nombre d’adresse IP dans un sous-réseau en fonction de son besoin réel d’adresse IP.</a:t>
            </a:r>
          </a:p>
          <a:p>
            <a:r>
              <a:rPr lang="fr-FR" dirty="0"/>
              <a:t>On utilisera pour cela le masque de sous-réseau pour réduire ou augmenter la part « host » dans l’adresse IP de sous-réseau.</a:t>
            </a:r>
          </a:p>
          <a:p>
            <a:r>
              <a:rPr lang="fr-FR" dirty="0"/>
              <a:t>Le masque de sous-réseau va évoluer en fonction du besoin du sous-réseau.</a:t>
            </a:r>
          </a:p>
          <a:p>
            <a:r>
              <a:rPr lang="fr-FR" dirty="0"/>
              <a:t>Il est important de démarrer le VLSM sur la partie réseau qui dispose du plus de besoin et d’attribuer les autres adresses IP de manière décroissante.</a:t>
            </a:r>
          </a:p>
        </p:txBody>
      </p:sp>
      <p:pic>
        <p:nvPicPr>
          <p:cNvPr id="10" name="Image 9">
            <a:extLst>
              <a:ext uri="{FF2B5EF4-FFF2-40B4-BE49-F238E27FC236}">
                <a16:creationId xmlns:a16="http://schemas.microsoft.com/office/drawing/2014/main" id="{A2E11E17-9587-E746-A98A-3D676CC77376}"/>
              </a:ext>
            </a:extLst>
          </p:cNvPr>
          <p:cNvPicPr>
            <a:picLocks noChangeAspect="1"/>
          </p:cNvPicPr>
          <p:nvPr/>
        </p:nvPicPr>
        <p:blipFill>
          <a:blip r:embed="rId2"/>
          <a:stretch>
            <a:fillRect/>
          </a:stretch>
        </p:blipFill>
        <p:spPr>
          <a:xfrm>
            <a:off x="2619086" y="4187180"/>
            <a:ext cx="3038186" cy="2413000"/>
          </a:xfrm>
          <a:prstGeom prst="rect">
            <a:avLst/>
          </a:prstGeom>
        </p:spPr>
      </p:pic>
      <p:pic>
        <p:nvPicPr>
          <p:cNvPr id="12" name="Image 11">
            <a:extLst>
              <a:ext uri="{FF2B5EF4-FFF2-40B4-BE49-F238E27FC236}">
                <a16:creationId xmlns:a16="http://schemas.microsoft.com/office/drawing/2014/main" id="{7B328352-CD0E-D743-A159-9053F14AEAE7}"/>
              </a:ext>
            </a:extLst>
          </p:cNvPr>
          <p:cNvPicPr>
            <a:picLocks noChangeAspect="1"/>
          </p:cNvPicPr>
          <p:nvPr/>
        </p:nvPicPr>
        <p:blipFill>
          <a:blip r:embed="rId3"/>
          <a:stretch>
            <a:fillRect/>
          </a:stretch>
        </p:blipFill>
        <p:spPr>
          <a:xfrm>
            <a:off x="127000" y="1574800"/>
            <a:ext cx="3136900" cy="2413000"/>
          </a:xfrm>
          <a:prstGeom prst="rect">
            <a:avLst/>
          </a:prstGeom>
        </p:spPr>
      </p:pic>
      <p:sp>
        <p:nvSpPr>
          <p:cNvPr id="13" name="ZoneTexte 12">
            <a:extLst>
              <a:ext uri="{FF2B5EF4-FFF2-40B4-BE49-F238E27FC236}">
                <a16:creationId xmlns:a16="http://schemas.microsoft.com/office/drawing/2014/main" id="{95EB970A-D6C9-D44B-AB9F-6D3F135537C4}"/>
              </a:ext>
            </a:extLst>
          </p:cNvPr>
          <p:cNvSpPr txBox="1"/>
          <p:nvPr/>
        </p:nvSpPr>
        <p:spPr>
          <a:xfrm>
            <a:off x="3589021" y="2458134"/>
            <a:ext cx="1866900" cy="646331"/>
          </a:xfrm>
          <a:prstGeom prst="rect">
            <a:avLst/>
          </a:prstGeom>
          <a:noFill/>
        </p:spPr>
        <p:txBody>
          <a:bodyPr wrap="square" rtlCol="0">
            <a:spAutoFit/>
          </a:bodyPr>
          <a:lstStyle/>
          <a:p>
            <a:pPr algn="ctr"/>
            <a:r>
              <a:rPr lang="fr-FR" dirty="0"/>
              <a:t>Exemple avec FLSM</a:t>
            </a:r>
          </a:p>
        </p:txBody>
      </p:sp>
      <p:sp>
        <p:nvSpPr>
          <p:cNvPr id="14" name="ZoneTexte 13">
            <a:extLst>
              <a:ext uri="{FF2B5EF4-FFF2-40B4-BE49-F238E27FC236}">
                <a16:creationId xmlns:a16="http://schemas.microsoft.com/office/drawing/2014/main" id="{BF58828B-19ED-2C46-B3DB-086CD98978F9}"/>
              </a:ext>
            </a:extLst>
          </p:cNvPr>
          <p:cNvSpPr txBox="1"/>
          <p:nvPr/>
        </p:nvSpPr>
        <p:spPr>
          <a:xfrm>
            <a:off x="437572" y="4960034"/>
            <a:ext cx="1866900" cy="923330"/>
          </a:xfrm>
          <a:prstGeom prst="rect">
            <a:avLst/>
          </a:prstGeom>
          <a:noFill/>
        </p:spPr>
        <p:txBody>
          <a:bodyPr wrap="square" rtlCol="0">
            <a:spAutoFit/>
          </a:bodyPr>
          <a:lstStyle/>
          <a:p>
            <a:pPr algn="ctr"/>
            <a:r>
              <a:rPr lang="fr-FR" dirty="0"/>
              <a:t>Exemple après mise en place du VLSM</a:t>
            </a:r>
          </a:p>
        </p:txBody>
      </p:sp>
      <p:sp>
        <p:nvSpPr>
          <p:cNvPr id="15" name="ZoneTexte 14">
            <a:extLst>
              <a:ext uri="{FF2B5EF4-FFF2-40B4-BE49-F238E27FC236}">
                <a16:creationId xmlns:a16="http://schemas.microsoft.com/office/drawing/2014/main" id="{E2818E41-7328-6A4A-A62E-40A1DA63E70D}"/>
              </a:ext>
            </a:extLst>
          </p:cNvPr>
          <p:cNvSpPr txBox="1"/>
          <p:nvPr/>
        </p:nvSpPr>
        <p:spPr>
          <a:xfrm>
            <a:off x="7098722" y="620005"/>
            <a:ext cx="4027055" cy="369332"/>
          </a:xfrm>
          <a:prstGeom prst="rect">
            <a:avLst/>
          </a:prstGeom>
          <a:noFill/>
        </p:spPr>
        <p:txBody>
          <a:bodyPr wrap="square" rtlCol="0" anchor="ctr">
            <a:spAutoFit/>
          </a:bodyPr>
          <a:lstStyle/>
          <a:p>
            <a:pPr algn="ctr"/>
            <a:r>
              <a:rPr lang="fr-FR" b="1" dirty="0">
                <a:solidFill>
                  <a:srgbClr val="002060"/>
                </a:solidFill>
              </a:rPr>
              <a:t>Détails principes</a:t>
            </a:r>
          </a:p>
        </p:txBody>
      </p:sp>
    </p:spTree>
    <p:extLst>
      <p:ext uri="{BB962C8B-B14F-4D97-AF65-F5344CB8AC3E}">
        <p14:creationId xmlns:p14="http://schemas.microsoft.com/office/powerpoint/2010/main" val="2990486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35FF6F3-4220-4142-A331-C212FA6410F6}"/>
              </a:ext>
            </a:extLst>
          </p:cNvPr>
          <p:cNvSpPr>
            <a:spLocks noGrp="1"/>
          </p:cNvSpPr>
          <p:nvPr>
            <p:ph type="title"/>
          </p:nvPr>
        </p:nvSpPr>
        <p:spPr>
          <a:xfrm>
            <a:off x="969265" y="233923"/>
            <a:ext cx="4486656" cy="1141497"/>
          </a:xfrm>
        </p:spPr>
        <p:txBody>
          <a:bodyPr/>
          <a:lstStyle/>
          <a:p>
            <a:r>
              <a:rPr lang="fr-FR" dirty="0"/>
              <a:t>fonctionnement du VLSM </a:t>
            </a:r>
          </a:p>
        </p:txBody>
      </p:sp>
      <p:pic>
        <p:nvPicPr>
          <p:cNvPr id="5" name="Espace réservé du contenu 4">
            <a:extLst>
              <a:ext uri="{FF2B5EF4-FFF2-40B4-BE49-F238E27FC236}">
                <a16:creationId xmlns:a16="http://schemas.microsoft.com/office/drawing/2014/main" id="{2343931C-0D62-3448-A000-D1BC92AD2978}"/>
              </a:ext>
            </a:extLst>
          </p:cNvPr>
          <p:cNvPicPr>
            <a:picLocks noGrp="1" noChangeAspect="1"/>
          </p:cNvPicPr>
          <p:nvPr>
            <p:ph idx="1"/>
          </p:nvPr>
        </p:nvPicPr>
        <p:blipFill>
          <a:blip r:embed="rId2"/>
          <a:stretch>
            <a:fillRect/>
          </a:stretch>
        </p:blipFill>
        <p:spPr>
          <a:xfrm>
            <a:off x="195263" y="4299464"/>
            <a:ext cx="5762534" cy="2088636"/>
          </a:xfrm>
        </p:spPr>
      </p:pic>
      <p:pic>
        <p:nvPicPr>
          <p:cNvPr id="8" name="Image 7">
            <a:extLst>
              <a:ext uri="{FF2B5EF4-FFF2-40B4-BE49-F238E27FC236}">
                <a16:creationId xmlns:a16="http://schemas.microsoft.com/office/drawing/2014/main" id="{611FEBCD-AD6A-6343-87D2-EF835A2C3C0F}"/>
              </a:ext>
            </a:extLst>
          </p:cNvPr>
          <p:cNvPicPr>
            <a:picLocks noChangeAspect="1"/>
          </p:cNvPicPr>
          <p:nvPr/>
        </p:nvPicPr>
        <p:blipFill>
          <a:blip r:embed="rId3"/>
          <a:stretch>
            <a:fillRect/>
          </a:stretch>
        </p:blipFill>
        <p:spPr>
          <a:xfrm>
            <a:off x="195263" y="1714500"/>
            <a:ext cx="5762534" cy="2088637"/>
          </a:xfrm>
          <a:prstGeom prst="rect">
            <a:avLst/>
          </a:prstGeom>
        </p:spPr>
      </p:pic>
      <p:sp>
        <p:nvSpPr>
          <p:cNvPr id="9" name="ZoneTexte 8">
            <a:extLst>
              <a:ext uri="{FF2B5EF4-FFF2-40B4-BE49-F238E27FC236}">
                <a16:creationId xmlns:a16="http://schemas.microsoft.com/office/drawing/2014/main" id="{0FBB2DE8-A1FB-664B-B070-D73EEDF734DE}"/>
              </a:ext>
            </a:extLst>
          </p:cNvPr>
          <p:cNvSpPr txBox="1"/>
          <p:nvPr/>
        </p:nvSpPr>
        <p:spPr>
          <a:xfrm>
            <a:off x="6045200" y="-511"/>
            <a:ext cx="6057900" cy="6955750"/>
          </a:xfrm>
          <a:prstGeom prst="rect">
            <a:avLst/>
          </a:prstGeom>
          <a:noFill/>
        </p:spPr>
        <p:txBody>
          <a:bodyPr wrap="square" rtlCol="0">
            <a:spAutoFit/>
          </a:bodyPr>
          <a:lstStyle/>
          <a:p>
            <a:pPr marL="285750" indent="-285750">
              <a:buFont typeface="Arial" panose="020B0604020202020204" pitchFamily="34" charset="0"/>
              <a:buChar char="•"/>
            </a:pPr>
            <a:r>
              <a:rPr lang="fr-FR" sz="1400" dirty="0"/>
              <a:t>On priorise par taille de sous-réseaux, soit le besoin en adresse IP par sous-réseau.</a:t>
            </a:r>
          </a:p>
          <a:p>
            <a:endParaRPr lang="fr-FR" sz="1400" dirty="0"/>
          </a:p>
          <a:p>
            <a:pPr marL="285750" indent="-285750">
              <a:buFont typeface="Arial" panose="020B0604020202020204" pitchFamily="34" charset="0"/>
              <a:buChar char="•"/>
            </a:pPr>
            <a:r>
              <a:rPr lang="fr-FR" sz="1400" dirty="0"/>
              <a:t>On identifie l’adresse réseau principale ( ex : 172.16.0.0/16).</a:t>
            </a:r>
          </a:p>
          <a:p>
            <a:endParaRPr lang="fr-FR" sz="1400" dirty="0"/>
          </a:p>
          <a:p>
            <a:pPr marL="285750" indent="-285750">
              <a:buFont typeface="Arial" panose="020B0604020202020204" pitchFamily="34" charset="0"/>
              <a:buChar char="•"/>
            </a:pPr>
            <a:r>
              <a:rPr lang="fr-FR" sz="1400" dirty="0"/>
              <a:t>Pour le sous-réseau 1 et 2, le besoin est de 200 adresses IP. On peut donc utiliser un masque sous-réseau /24 ce qui va nous permettre d’attribuer jusqu’à 255 adresses et 253 disponibles.</a:t>
            </a:r>
          </a:p>
          <a:p>
            <a:endParaRPr lang="fr-FR" sz="1400" dirty="0"/>
          </a:p>
          <a:p>
            <a:pPr marL="285750" indent="-285750">
              <a:buFont typeface="Arial" panose="020B0604020202020204" pitchFamily="34" charset="0"/>
              <a:buChar char="•"/>
            </a:pPr>
            <a:r>
              <a:rPr lang="fr-FR" sz="1400" dirty="0"/>
              <a:t>Pour le sous-réseau 3, on voit que le besoin d’adresse IP est de 28. Donc un masque sous-réseau de /24 serait trop important.</a:t>
            </a:r>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r>
              <a:rPr lang="fr-FR" sz="1400" dirty="0"/>
              <a:t>Il faut choisir un masque sous-réseau qui va nous permettre de mobiliser uniquement le nombre d’IP nécessaire soit 28. Le masque réseau /27 va nous permettre de mobiliser uniquement 32 IP.</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sz="1400" dirty="0"/>
              <a:t>Idem pour le sous-réseau 4, mais pour passer du sous réseau 3 au 4, il faudra faire un saut de 32 et démarrer la partie host du sous-réseau à 32. </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sz="1400" dirty="0"/>
              <a:t>Pour passer au sous-réseau 5, on fait une fois de plus un saut de 32 car 32 IP sont mobilisés sur le sous-réseau 4.</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sz="1400" dirty="0"/>
              <a:t>Pour le sous-réseau 5, il est possible de réduire le nombre d’IP mobilisable est de changer de masque de sous-réseau à /28 (partie host encore réduite) pour n’utiliser que 16 IP sur ce sous-réseau.</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sz="1400" dirty="0"/>
              <a:t>On voit que pour les sous-réseaux 6, 7 et 8 le nombre d’IP nécessaire est de 2. Nous sommes dans une connexion Point à Point (entre 2 retours).</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sz="1400" dirty="0"/>
              <a:t>Là aussi, pour passer du sous-réseau 5 à 6, on fait un saut de 16, on change notre masque sous-réseau pour une valeur de 30. Cela nous fournira 4 IP possibles ( 2 mobilisables).</a:t>
            </a:r>
          </a:p>
          <a:p>
            <a:pPr marL="285750" indent="-285750">
              <a:buFont typeface="Arial" panose="020B0604020202020204" pitchFamily="34" charset="0"/>
              <a:buChar char="•"/>
            </a:pPr>
            <a:r>
              <a:rPr lang="fr-FR" sz="1400" dirty="0"/>
              <a:t>Pour les sauts entre 6 et 7, il faudra rajouter 4.</a:t>
            </a:r>
          </a:p>
        </p:txBody>
      </p:sp>
    </p:spTree>
    <p:extLst>
      <p:ext uri="{BB962C8B-B14F-4D97-AF65-F5344CB8AC3E}">
        <p14:creationId xmlns:p14="http://schemas.microsoft.com/office/powerpoint/2010/main" val="1760360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35FF6F3-4220-4142-A331-C212FA6410F6}"/>
              </a:ext>
            </a:extLst>
          </p:cNvPr>
          <p:cNvSpPr>
            <a:spLocks noGrp="1"/>
          </p:cNvSpPr>
          <p:nvPr>
            <p:ph type="title"/>
          </p:nvPr>
        </p:nvSpPr>
        <p:spPr>
          <a:xfrm>
            <a:off x="969265" y="233923"/>
            <a:ext cx="4486656" cy="1141497"/>
          </a:xfrm>
        </p:spPr>
        <p:txBody>
          <a:bodyPr/>
          <a:lstStyle/>
          <a:p>
            <a:r>
              <a:rPr lang="fr-FR" dirty="0"/>
              <a:t>fonctionnement du VLSM </a:t>
            </a:r>
          </a:p>
        </p:txBody>
      </p:sp>
      <p:sp>
        <p:nvSpPr>
          <p:cNvPr id="3" name="Espace réservé du contenu 2">
            <a:extLst>
              <a:ext uri="{FF2B5EF4-FFF2-40B4-BE49-F238E27FC236}">
                <a16:creationId xmlns:a16="http://schemas.microsoft.com/office/drawing/2014/main" id="{6B8A8A72-BAA5-5442-91F0-2AA6F40D182C}"/>
              </a:ext>
            </a:extLst>
          </p:cNvPr>
          <p:cNvSpPr>
            <a:spLocks noGrp="1"/>
          </p:cNvSpPr>
          <p:nvPr>
            <p:ph idx="1"/>
          </p:nvPr>
        </p:nvSpPr>
        <p:spPr>
          <a:xfrm>
            <a:off x="6878322" y="1020572"/>
            <a:ext cx="4815840" cy="5248656"/>
          </a:xfrm>
        </p:spPr>
        <p:txBody>
          <a:bodyPr/>
          <a:lstStyle/>
          <a:p>
            <a:r>
              <a:rPr lang="fr-FR" dirty="0"/>
              <a:t>Avec l’exemple précédent, le besoin réel était de 474 IP (200 + 200 + 28 + 28 + 12 + 2 + 2 +2 ).</a:t>
            </a:r>
          </a:p>
          <a:p>
            <a:r>
              <a:rPr lang="fr-FR" dirty="0"/>
              <a:t>Avec un système FLSM, on aurait 8 X 256 = soit 2048 IP.</a:t>
            </a:r>
          </a:p>
          <a:p>
            <a:r>
              <a:rPr lang="fr-FR" dirty="0"/>
              <a:t>Avec VLSM, on mobiliser 604 adresses IP sur notre réseau (2X256 + 2X32 + 1X16 + 3X4).</a:t>
            </a:r>
          </a:p>
          <a:p>
            <a:endParaRPr lang="fr-FR" dirty="0"/>
          </a:p>
          <a:p>
            <a:r>
              <a:rPr lang="fr-FR" dirty="0"/>
              <a:t>Avec FLSM, on n’obtient 2048 – 474 = 1574 IP inutilisées sur notre réseau.</a:t>
            </a:r>
          </a:p>
          <a:p>
            <a:endParaRPr lang="fr-FR" dirty="0"/>
          </a:p>
          <a:p>
            <a:r>
              <a:rPr lang="fr-FR" dirty="0"/>
              <a:t>Avec VLSM, on 604 – 474 = 130 IP non utilisées. </a:t>
            </a:r>
          </a:p>
        </p:txBody>
      </p:sp>
      <p:pic>
        <p:nvPicPr>
          <p:cNvPr id="5122" name="Picture 2">
            <a:extLst>
              <a:ext uri="{FF2B5EF4-FFF2-40B4-BE49-F238E27FC236}">
                <a16:creationId xmlns:a16="http://schemas.microsoft.com/office/drawing/2014/main" id="{EDA9383B-4F34-1244-B35F-39D7F926A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2400300"/>
            <a:ext cx="4903761" cy="40513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0387D16-3933-9D4D-89EC-836B23121685}"/>
              </a:ext>
            </a:extLst>
          </p:cNvPr>
          <p:cNvSpPr txBox="1"/>
          <p:nvPr/>
        </p:nvSpPr>
        <p:spPr>
          <a:xfrm>
            <a:off x="800100" y="1638300"/>
            <a:ext cx="4483100" cy="369332"/>
          </a:xfrm>
          <a:prstGeom prst="rect">
            <a:avLst/>
          </a:prstGeom>
          <a:noFill/>
        </p:spPr>
        <p:txBody>
          <a:bodyPr wrap="square" rtlCol="0">
            <a:spAutoFit/>
          </a:bodyPr>
          <a:lstStyle/>
          <a:p>
            <a:pPr algn="ctr"/>
            <a:r>
              <a:rPr lang="fr-FR" dirty="0"/>
              <a:t>Tableau complet des masques réseaux </a:t>
            </a:r>
          </a:p>
        </p:txBody>
      </p:sp>
    </p:spTree>
    <p:extLst>
      <p:ext uri="{BB962C8B-B14F-4D97-AF65-F5344CB8AC3E}">
        <p14:creationId xmlns:p14="http://schemas.microsoft.com/office/powerpoint/2010/main" val="2090547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35FF6F3-4220-4142-A331-C212FA6410F6}"/>
              </a:ext>
            </a:extLst>
          </p:cNvPr>
          <p:cNvSpPr>
            <a:spLocks noGrp="1"/>
          </p:cNvSpPr>
          <p:nvPr>
            <p:ph type="title"/>
          </p:nvPr>
        </p:nvSpPr>
        <p:spPr/>
        <p:txBody>
          <a:bodyPr/>
          <a:lstStyle/>
          <a:p>
            <a:r>
              <a:rPr lang="fr-FR" dirty="0"/>
              <a:t>Les différents types de routage</a:t>
            </a:r>
          </a:p>
        </p:txBody>
      </p:sp>
      <p:sp>
        <p:nvSpPr>
          <p:cNvPr id="2" name="Espace réservé du contenu 1">
            <a:extLst>
              <a:ext uri="{FF2B5EF4-FFF2-40B4-BE49-F238E27FC236}">
                <a16:creationId xmlns:a16="http://schemas.microsoft.com/office/drawing/2014/main" id="{7501CA78-2EC3-2E4E-BC95-9DB7532DB74A}"/>
              </a:ext>
            </a:extLst>
          </p:cNvPr>
          <p:cNvSpPr>
            <a:spLocks noGrp="1"/>
          </p:cNvSpPr>
          <p:nvPr>
            <p:ph idx="1"/>
          </p:nvPr>
        </p:nvSpPr>
        <p:spPr>
          <a:xfrm>
            <a:off x="2231136" y="2638044"/>
            <a:ext cx="8335264" cy="4016756"/>
          </a:xfrm>
        </p:spPr>
        <p:txBody>
          <a:bodyPr>
            <a:normAutofit/>
          </a:bodyPr>
          <a:lstStyle/>
          <a:p>
            <a:r>
              <a:rPr lang="fr-FR" b="1" dirty="0">
                <a:solidFill>
                  <a:srgbClr val="002060"/>
                </a:solidFill>
              </a:rPr>
              <a:t>Le routage direct </a:t>
            </a:r>
            <a:r>
              <a:rPr lang="fr-FR" dirty="0"/>
              <a:t>: Il s’agit le plus souvent du routage dans le même réseau (LAN).</a:t>
            </a:r>
          </a:p>
          <a:p>
            <a:r>
              <a:rPr lang="fr-FR" b="1" dirty="0">
                <a:solidFill>
                  <a:srgbClr val="002060"/>
                </a:solidFill>
              </a:rPr>
              <a:t>Le routage indirect :  </a:t>
            </a:r>
            <a:r>
              <a:rPr lang="fr-FR" dirty="0">
                <a:solidFill>
                  <a:schemeClr val="tx1"/>
                </a:solidFill>
              </a:rPr>
              <a:t>Le destinataire n’est pas sur le même LAN. On doit franchir une passerelle connue d’avance ou un chemin par défaut pour acheminer le paquet : </a:t>
            </a:r>
          </a:p>
          <a:p>
            <a:pPr lvl="2">
              <a:buFont typeface="Wingdings" pitchFamily="2" charset="2"/>
              <a:buChar char="Ø"/>
            </a:pPr>
            <a:r>
              <a:rPr lang="fr-FR" b="1" dirty="0">
                <a:solidFill>
                  <a:srgbClr val="002060"/>
                </a:solidFill>
              </a:rPr>
              <a:t>Routage statique :  </a:t>
            </a:r>
            <a:r>
              <a:rPr lang="fr-FR" dirty="0">
                <a:solidFill>
                  <a:srgbClr val="002060"/>
                </a:solidFill>
              </a:rPr>
              <a:t>Ce sont des routes crées au démarrage de la machine ou ajoutées manuellement par l’administrateur système. Il est utilise si peu de machine et les données de routage figées.</a:t>
            </a:r>
          </a:p>
          <a:p>
            <a:pPr lvl="2">
              <a:buFont typeface="Wingdings" pitchFamily="2" charset="2"/>
              <a:buChar char="Ø"/>
            </a:pPr>
            <a:r>
              <a:rPr lang="fr-FR" b="1" dirty="0">
                <a:solidFill>
                  <a:srgbClr val="002060"/>
                </a:solidFill>
              </a:rPr>
              <a:t>Routage dynamique :  </a:t>
            </a:r>
            <a:r>
              <a:rPr lang="fr-FR" dirty="0">
                <a:solidFill>
                  <a:srgbClr val="002060"/>
                </a:solidFill>
              </a:rPr>
              <a:t>Il est a utilisé si le réseau est vaste et complexe, sujet à des changement fréquents de configuration.</a:t>
            </a:r>
          </a:p>
          <a:p>
            <a:pPr lvl="4">
              <a:buFont typeface="Wingdings" pitchFamily="2" charset="2"/>
              <a:buChar char="q"/>
            </a:pPr>
            <a:r>
              <a:rPr lang="fr-FR" dirty="0"/>
              <a:t>Il existe de nombreux protocoles pour le routage dynamique : </a:t>
            </a:r>
          </a:p>
          <a:p>
            <a:pPr marL="1598613" lvl="6" indent="-342900">
              <a:buFont typeface="+mj-lt"/>
              <a:buAutoNum type="alphaLcParenR"/>
            </a:pPr>
            <a:r>
              <a:rPr lang="fr-FR" dirty="0"/>
              <a:t>RIP</a:t>
            </a:r>
          </a:p>
          <a:p>
            <a:pPr marL="1598613" lvl="6" indent="-342900">
              <a:buFont typeface="+mj-lt"/>
              <a:buAutoNum type="alphaLcParenR"/>
            </a:pPr>
            <a:r>
              <a:rPr lang="fr-FR" dirty="0"/>
              <a:t>OSPF</a:t>
            </a:r>
          </a:p>
          <a:p>
            <a:pPr marL="1598613" lvl="6" indent="-342900">
              <a:buFont typeface="+mj-lt"/>
              <a:buAutoNum type="alphaLcParenR"/>
            </a:pPr>
            <a:r>
              <a:rPr lang="fr-FR" dirty="0"/>
              <a:t>EIGRP  </a:t>
            </a:r>
          </a:p>
        </p:txBody>
      </p:sp>
    </p:spTree>
    <p:extLst>
      <p:ext uri="{BB962C8B-B14F-4D97-AF65-F5344CB8AC3E}">
        <p14:creationId xmlns:p14="http://schemas.microsoft.com/office/powerpoint/2010/main" val="60411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35FF6F3-4220-4142-A331-C212FA6410F6}"/>
              </a:ext>
            </a:extLst>
          </p:cNvPr>
          <p:cNvSpPr>
            <a:spLocks noGrp="1"/>
          </p:cNvSpPr>
          <p:nvPr>
            <p:ph type="title"/>
          </p:nvPr>
        </p:nvSpPr>
        <p:spPr/>
        <p:txBody>
          <a:bodyPr/>
          <a:lstStyle/>
          <a:p>
            <a:r>
              <a:rPr lang="fr-FR" dirty="0"/>
              <a:t>Le routage IP statique</a:t>
            </a:r>
          </a:p>
        </p:txBody>
      </p:sp>
      <p:sp>
        <p:nvSpPr>
          <p:cNvPr id="2" name="Espace réservé du contenu 1">
            <a:extLst>
              <a:ext uri="{FF2B5EF4-FFF2-40B4-BE49-F238E27FC236}">
                <a16:creationId xmlns:a16="http://schemas.microsoft.com/office/drawing/2014/main" id="{7501CA78-2EC3-2E4E-BC95-9DB7532DB74A}"/>
              </a:ext>
            </a:extLst>
          </p:cNvPr>
          <p:cNvSpPr>
            <a:spLocks noGrp="1"/>
          </p:cNvSpPr>
          <p:nvPr>
            <p:ph idx="1"/>
          </p:nvPr>
        </p:nvSpPr>
        <p:spPr>
          <a:xfrm>
            <a:off x="2231136" y="2638044"/>
            <a:ext cx="8335264" cy="4016756"/>
          </a:xfrm>
        </p:spPr>
        <p:txBody>
          <a:bodyPr>
            <a:normAutofit/>
          </a:bodyPr>
          <a:lstStyle/>
          <a:p>
            <a:r>
              <a:rPr lang="fr-FR" dirty="0"/>
              <a:t>Très stable.</a:t>
            </a:r>
          </a:p>
          <a:p>
            <a:r>
              <a:rPr lang="fr-FR" dirty="0"/>
              <a:t>Fastidieux à mettre en place et risque d’erreur important, si le réseau comporte plus de 10 routeurs.</a:t>
            </a:r>
          </a:p>
          <a:p>
            <a:r>
              <a:rPr lang="fr-FR" dirty="0"/>
              <a:t>Il est réservé au cas simple comme pour </a:t>
            </a:r>
          </a:p>
          <a:p>
            <a:pPr lvl="4"/>
            <a:r>
              <a:rPr lang="fr-FR" dirty="0"/>
              <a:t>un poste de travail vers un seul routeur.</a:t>
            </a:r>
          </a:p>
          <a:p>
            <a:pPr lvl="4"/>
            <a:r>
              <a:rPr lang="fr-FR" dirty="0"/>
              <a:t>Un petit réseau : Quelques pc vers un routeur avec route par défaut FAI.</a:t>
            </a:r>
          </a:p>
          <a:p>
            <a:pPr lvl="4"/>
            <a:r>
              <a:rPr lang="fr-FR" dirty="0"/>
              <a:t>Pas de possibilité de routes redondantes.</a:t>
            </a:r>
          </a:p>
        </p:txBody>
      </p:sp>
    </p:spTree>
    <p:extLst>
      <p:ext uri="{BB962C8B-B14F-4D97-AF65-F5344CB8AC3E}">
        <p14:creationId xmlns:p14="http://schemas.microsoft.com/office/powerpoint/2010/main" val="3074919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ROUTAGE </a:t>
            </a:r>
          </a:p>
        </p:txBody>
      </p:sp>
      <p:pic>
        <p:nvPicPr>
          <p:cNvPr id="1026" name="Picture 2" descr="Cisco packet tracer - Networks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775" y="2826328"/>
            <a:ext cx="2024207" cy="159618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2442296" y="4793489"/>
            <a:ext cx="7026564" cy="923330"/>
          </a:xfrm>
          <a:prstGeom prst="rect">
            <a:avLst/>
          </a:prstGeom>
          <a:noFill/>
        </p:spPr>
        <p:txBody>
          <a:bodyPr wrap="square" rtlCol="0">
            <a:spAutoFit/>
          </a:bodyPr>
          <a:lstStyle/>
          <a:p>
            <a:pPr algn="ctr"/>
            <a:r>
              <a:rPr lang="fr-FR" b="1" dirty="0">
                <a:solidFill>
                  <a:srgbClr val="002060"/>
                </a:solidFill>
              </a:rPr>
              <a:t>Simulation </a:t>
            </a:r>
            <a:r>
              <a:rPr lang="fr-FR" b="1" i="1" dirty="0"/>
              <a:t>Cisco Packet Tracer : </a:t>
            </a:r>
          </a:p>
          <a:p>
            <a:pPr marL="285750" indent="-285750">
              <a:buFont typeface="Arial" panose="020B0604020202020204" pitchFamily="34" charset="0"/>
              <a:buChar char="•"/>
            </a:pPr>
            <a:r>
              <a:rPr lang="fr-FR" b="1" i="1" dirty="0"/>
              <a:t>Mise en place 4 pc, 2 switch et 2 routeur = Routage statique</a:t>
            </a:r>
          </a:p>
          <a:p>
            <a:pPr marL="285750" indent="-285750">
              <a:buFont typeface="Arial" panose="020B0604020202020204" pitchFamily="34" charset="0"/>
              <a:buChar char="•"/>
            </a:pPr>
            <a:r>
              <a:rPr lang="fr-FR" b="1" i="1" dirty="0"/>
              <a:t>Mise en place d’un réseau avec les principes VLSM</a:t>
            </a:r>
          </a:p>
        </p:txBody>
      </p:sp>
    </p:spTree>
    <p:extLst>
      <p:ext uri="{BB962C8B-B14F-4D97-AF65-F5344CB8AC3E}">
        <p14:creationId xmlns:p14="http://schemas.microsoft.com/office/powerpoint/2010/main" val="2702019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p:txBody>
          <a:bodyPr/>
          <a:lstStyle/>
          <a:p>
            <a:r>
              <a:rPr lang="fr-FR" dirty="0"/>
              <a:t>10 – ROUTAGE dynamique</a:t>
            </a:r>
          </a:p>
        </p:txBody>
      </p:sp>
    </p:spTree>
    <p:extLst>
      <p:ext uri="{BB962C8B-B14F-4D97-AF65-F5344CB8AC3E}">
        <p14:creationId xmlns:p14="http://schemas.microsoft.com/office/powerpoint/2010/main" val="26774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7035" y="535101"/>
            <a:ext cx="4486656" cy="1141497"/>
          </a:xfrm>
        </p:spPr>
        <p:txBody>
          <a:bodyPr/>
          <a:lstStyle/>
          <a:p>
            <a:r>
              <a:rPr lang="fr-FR" dirty="0"/>
              <a:t>5-2 RAPPEL adresse mac</a:t>
            </a:r>
          </a:p>
        </p:txBody>
      </p:sp>
      <p:sp>
        <p:nvSpPr>
          <p:cNvPr id="3" name="Espace réservé du contenu 2"/>
          <p:cNvSpPr>
            <a:spLocks noGrp="1"/>
          </p:cNvSpPr>
          <p:nvPr>
            <p:ph idx="1"/>
          </p:nvPr>
        </p:nvSpPr>
        <p:spPr>
          <a:xfrm>
            <a:off x="6419273" y="1265778"/>
            <a:ext cx="5588000" cy="5592222"/>
          </a:xfrm>
        </p:spPr>
        <p:txBody>
          <a:bodyPr>
            <a:normAutofit/>
          </a:bodyPr>
          <a:lstStyle/>
          <a:p>
            <a:r>
              <a:rPr lang="fr-FR" dirty="0"/>
              <a:t>L’adresse mac est composée en 2 parties : </a:t>
            </a:r>
          </a:p>
          <a:p>
            <a:pPr marL="0" indent="0">
              <a:buNone/>
            </a:pPr>
            <a:endParaRPr lang="fr-FR" sz="1000" dirty="0"/>
          </a:p>
          <a:p>
            <a:pPr lvl="2"/>
            <a:r>
              <a:rPr lang="fr-FR" b="1" u="sng" dirty="0">
                <a:solidFill>
                  <a:srgbClr val="002060"/>
                </a:solidFill>
              </a:rPr>
              <a:t>OUI ( Organizationaly Unique Identifier) : </a:t>
            </a:r>
          </a:p>
          <a:p>
            <a:pPr lvl="4"/>
            <a:r>
              <a:rPr lang="fr-FR" dirty="0"/>
              <a:t>Identifiant du constructeur du matériel ( carte réseau). =&gt; </a:t>
            </a:r>
            <a:r>
              <a:rPr lang="fr-FR" sz="1400" b="1" dirty="0">
                <a:solidFill>
                  <a:srgbClr val="002060"/>
                </a:solidFill>
              </a:rPr>
              <a:t>https://www.frameip.com/ethernet-oui-ieee/</a:t>
            </a:r>
          </a:p>
          <a:p>
            <a:pPr lvl="4"/>
            <a:r>
              <a:rPr lang="fr-FR" b="1" dirty="0">
                <a:solidFill>
                  <a:srgbClr val="002060"/>
                </a:solidFill>
              </a:rPr>
              <a:t>L’OUI</a:t>
            </a:r>
            <a:r>
              <a:rPr lang="fr-FR" dirty="0"/>
              <a:t> est codée sur les 24 </a:t>
            </a:r>
            <a:r>
              <a:rPr lang="fr-FR" i="1" dirty="0">
                <a:solidFill>
                  <a:srgbClr val="002060"/>
                </a:solidFill>
              </a:rPr>
              <a:t>premiers</a:t>
            </a:r>
            <a:r>
              <a:rPr lang="fr-FR" dirty="0"/>
              <a:t> bits.</a:t>
            </a:r>
          </a:p>
          <a:p>
            <a:pPr lvl="4"/>
            <a:r>
              <a:rPr lang="fr-FR" dirty="0"/>
              <a:t>Un constructeur peut avoir plusieurs OUI. Il dispose alors d’une plage d’OUI réservé pour le matériel produit.</a:t>
            </a:r>
          </a:p>
          <a:p>
            <a:pPr lvl="4"/>
            <a:endParaRPr lang="fr-FR" sz="1000" b="1" dirty="0">
              <a:solidFill>
                <a:srgbClr val="002060"/>
              </a:solidFill>
            </a:endParaRPr>
          </a:p>
          <a:p>
            <a:pPr lvl="2"/>
            <a:r>
              <a:rPr lang="fr-FR" b="1" u="sng" dirty="0">
                <a:solidFill>
                  <a:srgbClr val="002060"/>
                </a:solidFill>
              </a:rPr>
              <a:t>NIC ( </a:t>
            </a:r>
            <a:r>
              <a:rPr lang="fr-FR" b="1" u="sng" dirty="0" err="1">
                <a:solidFill>
                  <a:srgbClr val="002060"/>
                </a:solidFill>
              </a:rPr>
              <a:t>Networl</a:t>
            </a:r>
            <a:r>
              <a:rPr lang="fr-FR" b="1" u="sng" dirty="0">
                <a:solidFill>
                  <a:srgbClr val="002060"/>
                </a:solidFill>
              </a:rPr>
              <a:t> Interface Controller)  : </a:t>
            </a:r>
          </a:p>
          <a:p>
            <a:pPr lvl="4"/>
            <a:r>
              <a:rPr lang="fr-FR" b="1" dirty="0">
                <a:solidFill>
                  <a:srgbClr val="002060"/>
                </a:solidFill>
              </a:rPr>
              <a:t>Le NIC </a:t>
            </a:r>
            <a:r>
              <a:rPr lang="fr-FR" dirty="0"/>
              <a:t>est codée sur les 24 derniers bits de l’adresse mac.</a:t>
            </a:r>
          </a:p>
          <a:p>
            <a:pPr lvl="4"/>
            <a:r>
              <a:rPr lang="fr-FR" dirty="0"/>
              <a:t>Normalement numéro unique sinon c’est une collision.</a:t>
            </a:r>
          </a:p>
          <a:p>
            <a:pPr lvl="4"/>
            <a:r>
              <a:rPr lang="fr-FR" dirty="0"/>
              <a:t>Une adresse peut être modifié de manière temporaire grâce à des logiciels ( hackers).</a:t>
            </a:r>
          </a:p>
        </p:txBody>
      </p:sp>
      <p:sp>
        <p:nvSpPr>
          <p:cNvPr id="8" name="ZoneTexte 7"/>
          <p:cNvSpPr txBox="1"/>
          <p:nvPr/>
        </p:nvSpPr>
        <p:spPr>
          <a:xfrm>
            <a:off x="6881091" y="431656"/>
            <a:ext cx="44242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rgbClr val="000000"/>
                </a:solidFill>
                <a:latin typeface="Gill Sans MT" panose="020B0502020104020203"/>
              </a:rPr>
              <a:t>COMPOSITION DE L’</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ADRESSE MAC</a:t>
            </a:r>
          </a:p>
        </p:txBody>
      </p:sp>
      <p:pic>
        <p:nvPicPr>
          <p:cNvPr id="4" name="Image 3"/>
          <p:cNvPicPr>
            <a:picLocks noChangeAspect="1"/>
          </p:cNvPicPr>
          <p:nvPr/>
        </p:nvPicPr>
        <p:blipFill>
          <a:blip r:embed="rId2"/>
          <a:stretch>
            <a:fillRect/>
          </a:stretch>
        </p:blipFill>
        <p:spPr>
          <a:xfrm>
            <a:off x="1644072" y="1815266"/>
            <a:ext cx="2964873" cy="1660328"/>
          </a:xfrm>
          <a:prstGeom prst="rect">
            <a:avLst/>
          </a:prstGeom>
        </p:spPr>
      </p:pic>
      <p:pic>
        <p:nvPicPr>
          <p:cNvPr id="5" name="Image 4"/>
          <p:cNvPicPr>
            <a:picLocks noChangeAspect="1"/>
          </p:cNvPicPr>
          <p:nvPr/>
        </p:nvPicPr>
        <p:blipFill>
          <a:blip r:embed="rId3"/>
          <a:stretch>
            <a:fillRect/>
          </a:stretch>
        </p:blipFill>
        <p:spPr>
          <a:xfrm>
            <a:off x="1089025" y="5489439"/>
            <a:ext cx="4175703" cy="1332556"/>
          </a:xfrm>
          <a:prstGeom prst="rect">
            <a:avLst/>
          </a:prstGeom>
        </p:spPr>
      </p:pic>
      <p:pic>
        <p:nvPicPr>
          <p:cNvPr id="10" name="Image 9"/>
          <p:cNvPicPr>
            <a:picLocks noChangeAspect="1"/>
          </p:cNvPicPr>
          <p:nvPr/>
        </p:nvPicPr>
        <p:blipFill>
          <a:blip r:embed="rId4"/>
          <a:stretch>
            <a:fillRect/>
          </a:stretch>
        </p:blipFill>
        <p:spPr>
          <a:xfrm>
            <a:off x="1440583" y="3553395"/>
            <a:ext cx="3371850" cy="1885950"/>
          </a:xfrm>
          <a:prstGeom prst="rect">
            <a:avLst/>
          </a:prstGeom>
        </p:spPr>
      </p:pic>
    </p:spTree>
    <p:extLst>
      <p:ext uri="{BB962C8B-B14F-4D97-AF65-F5344CB8AC3E}">
        <p14:creationId xmlns:p14="http://schemas.microsoft.com/office/powerpoint/2010/main" val="2973445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34E8-652C-C748-9740-9E9976AF68E9}"/>
              </a:ext>
            </a:extLst>
          </p:cNvPr>
          <p:cNvSpPr>
            <a:spLocks noGrp="1"/>
          </p:cNvSpPr>
          <p:nvPr>
            <p:ph type="title"/>
          </p:nvPr>
        </p:nvSpPr>
        <p:spPr/>
        <p:txBody>
          <a:bodyPr/>
          <a:lstStyle/>
          <a:p>
            <a:r>
              <a:rPr lang="fr-FR" dirty="0"/>
              <a:t>Les protocoles de routage</a:t>
            </a:r>
          </a:p>
        </p:txBody>
      </p:sp>
      <p:sp>
        <p:nvSpPr>
          <p:cNvPr id="3" name="Espace réservé du contenu 2">
            <a:extLst>
              <a:ext uri="{FF2B5EF4-FFF2-40B4-BE49-F238E27FC236}">
                <a16:creationId xmlns:a16="http://schemas.microsoft.com/office/drawing/2014/main" id="{EC2FB472-661C-B149-A5B2-9BFAC926E641}"/>
              </a:ext>
            </a:extLst>
          </p:cNvPr>
          <p:cNvSpPr>
            <a:spLocks noGrp="1"/>
          </p:cNvSpPr>
          <p:nvPr>
            <p:ph idx="1"/>
          </p:nvPr>
        </p:nvSpPr>
        <p:spPr>
          <a:xfrm>
            <a:off x="1409700" y="2930144"/>
            <a:ext cx="8953500" cy="3445256"/>
          </a:xfrm>
        </p:spPr>
        <p:txBody>
          <a:bodyPr>
            <a:normAutofit/>
          </a:bodyPr>
          <a:lstStyle/>
          <a:p>
            <a:r>
              <a:rPr lang="fr-FR" dirty="0"/>
              <a:t>Un protocole de routage est un ensemble de processus, d'algorithmes et de messages que les routeurs se partagent dynamiquement.</a:t>
            </a:r>
          </a:p>
          <a:p>
            <a:r>
              <a:rPr lang="fr-FR" dirty="0"/>
              <a:t>Il y a 2 grandes familles de routage dynamiques :</a:t>
            </a:r>
          </a:p>
          <a:p>
            <a:pPr marL="1028700" lvl="3" indent="-342900">
              <a:buFont typeface="+mj-lt"/>
              <a:buAutoNum type="alphaLcPeriod"/>
            </a:pPr>
            <a:r>
              <a:rPr lang="fr-FR" dirty="0"/>
              <a:t>Interior Gateway Protocol (Protocole de routage intérieur) =&gt; IGP.</a:t>
            </a:r>
          </a:p>
          <a:p>
            <a:pPr marL="1028700" lvl="3" indent="-342900">
              <a:buFont typeface="+mj-lt"/>
              <a:buAutoNum type="alphaLcPeriod"/>
            </a:pPr>
            <a:r>
              <a:rPr lang="fr-FR" dirty="0" err="1"/>
              <a:t>Exterior</a:t>
            </a:r>
            <a:r>
              <a:rPr lang="fr-FR" dirty="0"/>
              <a:t> Gateway Protocol (Protocole de routage extérieur) =&gt; EGP.</a:t>
            </a:r>
          </a:p>
          <a:p>
            <a:r>
              <a:rPr lang="fr-FR" dirty="0"/>
              <a:t>OSPF , EIGRP , RIPv2 et IS-IS sont des protocoles de routages dynamiques de type IGP.</a:t>
            </a:r>
          </a:p>
          <a:p>
            <a:r>
              <a:rPr lang="fr-FR" dirty="0"/>
              <a:t>Il existe deux types de protocoles de routage dynamique IGP : </a:t>
            </a:r>
          </a:p>
          <a:p>
            <a:pPr marL="1028700" lvl="3" indent="-342900">
              <a:buFont typeface="+mj-lt"/>
              <a:buAutoNum type="arabicPeriod"/>
            </a:pPr>
            <a:r>
              <a:rPr lang="fr-FR" dirty="0"/>
              <a:t>A vecteur de distance (Distance Vector Routing Protocole).</a:t>
            </a:r>
          </a:p>
          <a:p>
            <a:pPr marL="1028700" lvl="3" indent="-342900">
              <a:buFont typeface="+mj-lt"/>
              <a:buAutoNum type="arabicPeriod"/>
            </a:pPr>
            <a:r>
              <a:rPr lang="fr-FR" dirty="0"/>
              <a:t>A état de lien (Link State Routing Protocole).</a:t>
            </a:r>
          </a:p>
        </p:txBody>
      </p:sp>
    </p:spTree>
    <p:extLst>
      <p:ext uri="{BB962C8B-B14F-4D97-AF65-F5344CB8AC3E}">
        <p14:creationId xmlns:p14="http://schemas.microsoft.com/office/powerpoint/2010/main" val="3910425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34E8-652C-C748-9740-9E9976AF68E9}"/>
              </a:ext>
            </a:extLst>
          </p:cNvPr>
          <p:cNvSpPr>
            <a:spLocks noGrp="1"/>
          </p:cNvSpPr>
          <p:nvPr>
            <p:ph type="title"/>
          </p:nvPr>
        </p:nvSpPr>
        <p:spPr/>
        <p:txBody>
          <a:bodyPr/>
          <a:lstStyle/>
          <a:p>
            <a:r>
              <a:rPr lang="fr-FR" dirty="0"/>
              <a:t>Les protocoles de routage</a:t>
            </a:r>
          </a:p>
        </p:txBody>
      </p:sp>
      <p:sp>
        <p:nvSpPr>
          <p:cNvPr id="3" name="Espace réservé du contenu 2">
            <a:extLst>
              <a:ext uri="{FF2B5EF4-FFF2-40B4-BE49-F238E27FC236}">
                <a16:creationId xmlns:a16="http://schemas.microsoft.com/office/drawing/2014/main" id="{EC2FB472-661C-B149-A5B2-9BFAC926E641}"/>
              </a:ext>
            </a:extLst>
          </p:cNvPr>
          <p:cNvSpPr>
            <a:spLocks noGrp="1"/>
          </p:cNvSpPr>
          <p:nvPr>
            <p:ph idx="1"/>
          </p:nvPr>
        </p:nvSpPr>
        <p:spPr>
          <a:xfrm>
            <a:off x="2050034" y="2434844"/>
            <a:ext cx="8091932" cy="3255264"/>
          </a:xfrm>
        </p:spPr>
        <p:txBody>
          <a:bodyPr>
            <a:normAutofit/>
          </a:bodyPr>
          <a:lstStyle/>
          <a:p>
            <a:r>
              <a:rPr lang="fr-FR" dirty="0"/>
              <a:t>Les </a:t>
            </a:r>
            <a:r>
              <a:rPr lang="fr-FR" b="1" i="1" dirty="0">
                <a:solidFill>
                  <a:srgbClr val="002060"/>
                </a:solidFill>
              </a:rPr>
              <a:t>protocoles de routage à vecteur de distances </a:t>
            </a:r>
            <a:r>
              <a:rPr lang="fr-FR" dirty="0"/>
              <a:t>construisent eux mêmes les tables de routages. </a:t>
            </a:r>
          </a:p>
          <a:p>
            <a:r>
              <a:rPr lang="fr-FR" dirty="0"/>
              <a:t>Par contre, aucun routeur ne possède la vision globale du réseau, car la diffusion des routes se fait uniquement de proche en proche. </a:t>
            </a:r>
          </a:p>
          <a:p>
            <a:r>
              <a:rPr lang="fr-FR" dirty="0"/>
              <a:t>Dans </a:t>
            </a:r>
            <a:r>
              <a:rPr lang="fr-FR" b="1" i="1" dirty="0">
                <a:solidFill>
                  <a:srgbClr val="002060"/>
                </a:solidFill>
              </a:rPr>
              <a:t>un protocole de routage à état de liens</a:t>
            </a:r>
            <a:r>
              <a:rPr lang="fr-FR" dirty="0"/>
              <a:t>, ici, chaque routeur connait entièrement la topologie du réseau, c’est-à-dire que les routeurs ne se fient pas qu’à leurs voisins. </a:t>
            </a:r>
          </a:p>
          <a:p>
            <a:r>
              <a:rPr lang="fr-FR" dirty="0"/>
              <a:t>Les routeurs qui exécutent des protocoles de routage échangent des messages afin de conserver leurs tables de routage à jour.</a:t>
            </a:r>
          </a:p>
        </p:txBody>
      </p:sp>
      <p:sp>
        <p:nvSpPr>
          <p:cNvPr id="5" name="ZoneTexte 4">
            <a:extLst>
              <a:ext uri="{FF2B5EF4-FFF2-40B4-BE49-F238E27FC236}">
                <a16:creationId xmlns:a16="http://schemas.microsoft.com/office/drawing/2014/main" id="{5C8E0197-8AA1-604A-9E6E-EF43329B00E7}"/>
              </a:ext>
            </a:extLst>
          </p:cNvPr>
          <p:cNvSpPr txBox="1"/>
          <p:nvPr/>
        </p:nvSpPr>
        <p:spPr>
          <a:xfrm>
            <a:off x="1384300" y="5489108"/>
            <a:ext cx="10007600" cy="1015663"/>
          </a:xfrm>
          <a:prstGeom prst="rect">
            <a:avLst/>
          </a:prstGeom>
          <a:noFill/>
        </p:spPr>
        <p:txBody>
          <a:bodyPr wrap="square">
            <a:spAutoFit/>
          </a:bodyPr>
          <a:lstStyle/>
          <a:p>
            <a:r>
              <a:rPr lang="fr-FR" sz="2000" b="1" i="1" dirty="0">
                <a:solidFill>
                  <a:srgbClr val="002060"/>
                </a:solidFill>
              </a:rPr>
              <a:t>Lorsqu'un routeur se rend compte qu’il y’a eu une modification dans le réseau, ou bien un nouvel itinéraire, alors, il en informera ses voisins qui font partit du même protocole de routage.</a:t>
            </a:r>
          </a:p>
        </p:txBody>
      </p:sp>
    </p:spTree>
    <p:extLst>
      <p:ext uri="{BB962C8B-B14F-4D97-AF65-F5344CB8AC3E}">
        <p14:creationId xmlns:p14="http://schemas.microsoft.com/office/powerpoint/2010/main" val="3839864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34E8-652C-C748-9740-9E9976AF68E9}"/>
              </a:ext>
            </a:extLst>
          </p:cNvPr>
          <p:cNvSpPr>
            <a:spLocks noGrp="1"/>
          </p:cNvSpPr>
          <p:nvPr>
            <p:ph type="title"/>
          </p:nvPr>
        </p:nvSpPr>
        <p:spPr/>
        <p:txBody>
          <a:bodyPr/>
          <a:lstStyle/>
          <a:p>
            <a:r>
              <a:rPr lang="fr-FR" dirty="0"/>
              <a:t>Les protocoles de routage</a:t>
            </a:r>
          </a:p>
        </p:txBody>
      </p:sp>
      <p:sp>
        <p:nvSpPr>
          <p:cNvPr id="3" name="Espace réservé du contenu 2">
            <a:extLst>
              <a:ext uri="{FF2B5EF4-FFF2-40B4-BE49-F238E27FC236}">
                <a16:creationId xmlns:a16="http://schemas.microsoft.com/office/drawing/2014/main" id="{EC2FB472-661C-B149-A5B2-9BFAC926E641}"/>
              </a:ext>
            </a:extLst>
          </p:cNvPr>
          <p:cNvSpPr>
            <a:spLocks noGrp="1"/>
          </p:cNvSpPr>
          <p:nvPr>
            <p:ph idx="1"/>
          </p:nvPr>
        </p:nvSpPr>
        <p:spPr>
          <a:xfrm>
            <a:off x="1815084" y="2416302"/>
            <a:ext cx="8561832" cy="2797556"/>
          </a:xfrm>
        </p:spPr>
        <p:txBody>
          <a:bodyPr>
            <a:normAutofit lnSpcReduction="10000"/>
          </a:bodyPr>
          <a:lstStyle/>
          <a:p>
            <a:pPr marL="0" indent="0">
              <a:buNone/>
            </a:pPr>
            <a:r>
              <a:rPr lang="fr-FR" dirty="0"/>
              <a:t>Les routeurs choisissent le meilleur chemin vers les réseaux de destination en fonction de plusieurs critères : </a:t>
            </a:r>
          </a:p>
          <a:p>
            <a:pPr lvl="2"/>
            <a:r>
              <a:rPr lang="fr-FR" sz="1800" b="1" dirty="0">
                <a:solidFill>
                  <a:srgbClr val="002060"/>
                </a:solidFill>
              </a:rPr>
              <a:t>La Bande passante </a:t>
            </a:r>
            <a:r>
              <a:rPr lang="fr-FR" b="1" dirty="0">
                <a:solidFill>
                  <a:schemeClr val="tx1"/>
                </a:solidFill>
              </a:rPr>
              <a:t>: c’est le débit du lien entre routeurs. </a:t>
            </a:r>
          </a:p>
          <a:p>
            <a:pPr lvl="2"/>
            <a:r>
              <a:rPr lang="fr-FR" sz="1800" b="1" dirty="0">
                <a:solidFill>
                  <a:srgbClr val="002060"/>
                </a:solidFill>
              </a:rPr>
              <a:t>Le Délai: </a:t>
            </a:r>
            <a:r>
              <a:rPr lang="fr-FR" b="1" dirty="0">
                <a:solidFill>
                  <a:schemeClr val="tx1"/>
                </a:solidFill>
              </a:rPr>
              <a:t>c’est la durée que met le paquet IP à se déplacer d’un point à un autre. </a:t>
            </a:r>
          </a:p>
          <a:p>
            <a:pPr lvl="2"/>
            <a:r>
              <a:rPr lang="fr-FR" sz="1800" b="1" dirty="0">
                <a:solidFill>
                  <a:srgbClr val="002060"/>
                </a:solidFill>
              </a:rPr>
              <a:t>Le Cout: </a:t>
            </a:r>
            <a:r>
              <a:rPr lang="fr-FR" b="1" dirty="0">
                <a:solidFill>
                  <a:schemeClr val="tx1"/>
                </a:solidFill>
              </a:rPr>
              <a:t>qui est une valeur prédéfinie, et qu’un admin réseau peut modifier manuellement s’il le souhaite. </a:t>
            </a:r>
          </a:p>
          <a:p>
            <a:pPr lvl="2"/>
            <a:r>
              <a:rPr lang="fr-FR" sz="1800" b="1" dirty="0">
                <a:solidFill>
                  <a:srgbClr val="002060"/>
                </a:solidFill>
              </a:rPr>
              <a:t>Le Nombre de sauts </a:t>
            </a:r>
            <a:r>
              <a:rPr lang="fr-FR" b="1" i="1" dirty="0">
                <a:solidFill>
                  <a:srgbClr val="002060"/>
                </a:solidFill>
              </a:rPr>
              <a:t>: </a:t>
            </a:r>
            <a:r>
              <a:rPr lang="fr-FR" b="1" dirty="0">
                <a:solidFill>
                  <a:schemeClr val="tx1"/>
                </a:solidFill>
              </a:rPr>
              <a:t>qui est le nombre de routeurs qu’un paquet IP doit parcourir avant d'arriver à sa destination.</a:t>
            </a:r>
          </a:p>
        </p:txBody>
      </p:sp>
      <p:sp>
        <p:nvSpPr>
          <p:cNvPr id="4" name="ZoneTexte 3">
            <a:extLst>
              <a:ext uri="{FF2B5EF4-FFF2-40B4-BE49-F238E27FC236}">
                <a16:creationId xmlns:a16="http://schemas.microsoft.com/office/drawing/2014/main" id="{7592721E-7114-FF47-95EA-422365E43B55}"/>
              </a:ext>
            </a:extLst>
          </p:cNvPr>
          <p:cNvSpPr txBox="1"/>
          <p:nvPr/>
        </p:nvSpPr>
        <p:spPr>
          <a:xfrm>
            <a:off x="1346200" y="5476748"/>
            <a:ext cx="9499600" cy="1200329"/>
          </a:xfrm>
          <a:prstGeom prst="rect">
            <a:avLst/>
          </a:prstGeom>
          <a:noFill/>
        </p:spPr>
        <p:txBody>
          <a:bodyPr wrap="square" rtlCol="0">
            <a:spAutoFit/>
          </a:bodyPr>
          <a:lstStyle/>
          <a:p>
            <a:r>
              <a:rPr lang="fr-FR" b="1" i="1" dirty="0">
                <a:solidFill>
                  <a:srgbClr val="002060"/>
                </a:solidFill>
              </a:rPr>
              <a:t>Pour déterminer le meilleur chemin vers une destination, les protocoles de routage utilisent une métrique. </a:t>
            </a:r>
          </a:p>
          <a:p>
            <a:r>
              <a:rPr lang="fr-FR" i="1" dirty="0">
                <a:solidFill>
                  <a:srgbClr val="002060"/>
                </a:solidFill>
              </a:rPr>
              <a:t>Chaque protocole de routage dispose de sa propre métrique, et de sa propre façon de calculer le chemin le plus court, à l’aide de son algorithme.</a:t>
            </a:r>
          </a:p>
        </p:txBody>
      </p:sp>
    </p:spTree>
    <p:extLst>
      <p:ext uri="{BB962C8B-B14F-4D97-AF65-F5344CB8AC3E}">
        <p14:creationId xmlns:p14="http://schemas.microsoft.com/office/powerpoint/2010/main" val="759276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34E8-652C-C748-9740-9E9976AF68E9}"/>
              </a:ext>
            </a:extLst>
          </p:cNvPr>
          <p:cNvSpPr>
            <a:spLocks noGrp="1"/>
          </p:cNvSpPr>
          <p:nvPr>
            <p:ph type="title"/>
          </p:nvPr>
        </p:nvSpPr>
        <p:spPr>
          <a:xfrm>
            <a:off x="769620" y="233923"/>
            <a:ext cx="4486656" cy="1141497"/>
          </a:xfrm>
        </p:spPr>
        <p:txBody>
          <a:bodyPr/>
          <a:lstStyle/>
          <a:p>
            <a:r>
              <a:rPr lang="fr-FR" dirty="0"/>
              <a:t>la distance administrative</a:t>
            </a:r>
          </a:p>
        </p:txBody>
      </p:sp>
      <p:sp>
        <p:nvSpPr>
          <p:cNvPr id="3" name="Espace réservé du contenu 2">
            <a:extLst>
              <a:ext uri="{FF2B5EF4-FFF2-40B4-BE49-F238E27FC236}">
                <a16:creationId xmlns:a16="http://schemas.microsoft.com/office/drawing/2014/main" id="{EC2FB472-661C-B149-A5B2-9BFAC926E641}"/>
              </a:ext>
            </a:extLst>
          </p:cNvPr>
          <p:cNvSpPr>
            <a:spLocks noGrp="1"/>
          </p:cNvSpPr>
          <p:nvPr>
            <p:ph idx="1"/>
          </p:nvPr>
        </p:nvSpPr>
        <p:spPr>
          <a:xfrm>
            <a:off x="6210300" y="1833372"/>
            <a:ext cx="5829300" cy="3665728"/>
          </a:xfrm>
        </p:spPr>
        <p:txBody>
          <a:bodyPr>
            <a:normAutofit/>
          </a:bodyPr>
          <a:lstStyle/>
          <a:p>
            <a:r>
              <a:rPr lang="fr-FR" dirty="0"/>
              <a:t>La plupart des protocoles de routage ont des structures et des algorithmes métriques qui ne sont pas compatibles avec d'autres protocoles.</a:t>
            </a:r>
          </a:p>
          <a:p>
            <a:r>
              <a:rPr lang="fr-FR" dirty="0"/>
              <a:t>La distance administrative est la fonctionnalité que les routeurs utilisent afin de sélectionner le meilleur chemin quand il y a deux routes ou plus vers la même destination à partir de deux protocoles de routage différents.</a:t>
            </a:r>
          </a:p>
          <a:p>
            <a:r>
              <a:rPr lang="fr-FR" dirty="0"/>
              <a:t>Chaque protocole de routage est classé du plus fiable (crédible) au moins fiable, à l'aide d'une valeur de distance administrative.</a:t>
            </a:r>
            <a:endParaRPr lang="fr-FR" b="1" dirty="0">
              <a:solidFill>
                <a:schemeClr val="tx1"/>
              </a:solidFill>
            </a:endParaRPr>
          </a:p>
        </p:txBody>
      </p:sp>
      <p:pic>
        <p:nvPicPr>
          <p:cNvPr id="8194" name="Picture 2" descr="Idum">
            <a:extLst>
              <a:ext uri="{FF2B5EF4-FFF2-40B4-BE49-F238E27FC236}">
                <a16:creationId xmlns:a16="http://schemas.microsoft.com/office/drawing/2014/main" id="{9A0256C9-7FDF-304D-9064-5DE315D3A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23" y="2641600"/>
            <a:ext cx="5267250" cy="323494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E92DADB-F5C4-3640-99C5-7695188CC07E}"/>
              </a:ext>
            </a:extLst>
          </p:cNvPr>
          <p:cNvSpPr txBox="1"/>
          <p:nvPr/>
        </p:nvSpPr>
        <p:spPr>
          <a:xfrm>
            <a:off x="1041400" y="1823844"/>
            <a:ext cx="3556000" cy="369332"/>
          </a:xfrm>
          <a:prstGeom prst="rect">
            <a:avLst/>
          </a:prstGeom>
          <a:noFill/>
        </p:spPr>
        <p:txBody>
          <a:bodyPr wrap="square" rtlCol="0">
            <a:spAutoFit/>
          </a:bodyPr>
          <a:lstStyle/>
          <a:p>
            <a:pPr algn="ctr"/>
            <a:r>
              <a:rPr lang="fr-FR" dirty="0"/>
              <a:t>Tableau distance administrative</a:t>
            </a:r>
          </a:p>
        </p:txBody>
      </p:sp>
      <p:sp>
        <p:nvSpPr>
          <p:cNvPr id="8" name="ZoneTexte 7">
            <a:extLst>
              <a:ext uri="{FF2B5EF4-FFF2-40B4-BE49-F238E27FC236}">
                <a16:creationId xmlns:a16="http://schemas.microsoft.com/office/drawing/2014/main" id="{633960CE-4391-3D4C-8C6D-2A6B575D60F8}"/>
              </a:ext>
            </a:extLst>
          </p:cNvPr>
          <p:cNvSpPr txBox="1"/>
          <p:nvPr/>
        </p:nvSpPr>
        <p:spPr>
          <a:xfrm>
            <a:off x="7200900" y="804671"/>
            <a:ext cx="3556000" cy="369332"/>
          </a:xfrm>
          <a:prstGeom prst="rect">
            <a:avLst/>
          </a:prstGeom>
          <a:noFill/>
        </p:spPr>
        <p:txBody>
          <a:bodyPr wrap="square" rtlCol="0">
            <a:spAutoFit/>
          </a:bodyPr>
          <a:lstStyle/>
          <a:p>
            <a:pPr algn="ctr"/>
            <a:r>
              <a:rPr lang="fr-FR" dirty="0"/>
              <a:t>Détails</a:t>
            </a:r>
          </a:p>
        </p:txBody>
      </p:sp>
    </p:spTree>
    <p:extLst>
      <p:ext uri="{BB962C8B-B14F-4D97-AF65-F5344CB8AC3E}">
        <p14:creationId xmlns:p14="http://schemas.microsoft.com/office/powerpoint/2010/main" val="17049521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lstStyle/>
          <a:p>
            <a:r>
              <a:rPr lang="fr-FR" dirty="0"/>
              <a:t>Les protocoles de routage</a:t>
            </a:r>
          </a:p>
        </p:txBody>
      </p:sp>
      <p:pic>
        <p:nvPicPr>
          <p:cNvPr id="5" name="Image 4">
            <a:extLst>
              <a:ext uri="{FF2B5EF4-FFF2-40B4-BE49-F238E27FC236}">
                <a16:creationId xmlns:a16="http://schemas.microsoft.com/office/drawing/2014/main" id="{6925EFC8-D134-AB4D-95B1-D9DC702AE253}"/>
              </a:ext>
            </a:extLst>
          </p:cNvPr>
          <p:cNvPicPr>
            <a:picLocks noChangeAspect="1"/>
          </p:cNvPicPr>
          <p:nvPr/>
        </p:nvPicPr>
        <p:blipFill>
          <a:blip r:embed="rId2"/>
          <a:stretch>
            <a:fillRect/>
          </a:stretch>
        </p:blipFill>
        <p:spPr>
          <a:xfrm>
            <a:off x="850900" y="2521090"/>
            <a:ext cx="10541000" cy="3841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9757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lstStyle/>
          <a:p>
            <a:r>
              <a:rPr lang="fr-FR" dirty="0"/>
              <a:t>Les protocoles de routage</a:t>
            </a:r>
          </a:p>
        </p:txBody>
      </p:sp>
      <p:pic>
        <p:nvPicPr>
          <p:cNvPr id="4" name="Image 3">
            <a:extLst>
              <a:ext uri="{FF2B5EF4-FFF2-40B4-BE49-F238E27FC236}">
                <a16:creationId xmlns:a16="http://schemas.microsoft.com/office/drawing/2014/main" id="{03D60DAE-E727-4045-B24E-DF448387DE6A}"/>
              </a:ext>
            </a:extLst>
          </p:cNvPr>
          <p:cNvPicPr>
            <a:picLocks noChangeAspect="1"/>
          </p:cNvPicPr>
          <p:nvPr/>
        </p:nvPicPr>
        <p:blipFill>
          <a:blip r:embed="rId2"/>
          <a:stretch>
            <a:fillRect/>
          </a:stretch>
        </p:blipFill>
        <p:spPr>
          <a:xfrm>
            <a:off x="2231136" y="2302998"/>
            <a:ext cx="7729728" cy="4389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3189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a:xfrm>
            <a:off x="1016000" y="2386744"/>
            <a:ext cx="9575800" cy="1645920"/>
          </a:xfrm>
        </p:spPr>
        <p:txBody>
          <a:bodyPr/>
          <a:lstStyle/>
          <a:p>
            <a:r>
              <a:rPr lang="fr-FR" dirty="0"/>
              <a:t>11 – les protocoles de routage</a:t>
            </a:r>
            <a:br>
              <a:rPr lang="fr-FR" dirty="0"/>
            </a:br>
            <a:r>
              <a:rPr lang="fr-FR" dirty="0"/>
              <a:t>vecteur de distance</a:t>
            </a:r>
          </a:p>
        </p:txBody>
      </p:sp>
    </p:spTree>
    <p:extLst>
      <p:ext uri="{BB962C8B-B14F-4D97-AF65-F5344CB8AC3E}">
        <p14:creationId xmlns:p14="http://schemas.microsoft.com/office/powerpoint/2010/main" val="36543722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normAutofit/>
          </a:bodyPr>
          <a:lstStyle/>
          <a:p>
            <a:r>
              <a:rPr lang="fr-FR" dirty="0"/>
              <a:t>RIP</a:t>
            </a:r>
          </a:p>
        </p:txBody>
      </p:sp>
      <p:sp>
        <p:nvSpPr>
          <p:cNvPr id="3" name="Espace réservé du contenu 2">
            <a:extLst>
              <a:ext uri="{FF2B5EF4-FFF2-40B4-BE49-F238E27FC236}">
                <a16:creationId xmlns:a16="http://schemas.microsoft.com/office/drawing/2014/main" id="{4736A75D-772B-564C-A3FB-9743E28C46A8}"/>
              </a:ext>
            </a:extLst>
          </p:cNvPr>
          <p:cNvSpPr>
            <a:spLocks noGrp="1"/>
          </p:cNvSpPr>
          <p:nvPr>
            <p:ph idx="1"/>
          </p:nvPr>
        </p:nvSpPr>
        <p:spPr>
          <a:xfrm>
            <a:off x="1511300" y="2333244"/>
            <a:ext cx="9169400" cy="4004056"/>
          </a:xfrm>
        </p:spPr>
        <p:txBody>
          <a:bodyPr>
            <a:normAutofit/>
          </a:bodyPr>
          <a:lstStyle/>
          <a:p>
            <a:r>
              <a:rPr lang="fr-FR" dirty="0"/>
              <a:t>RIP (</a:t>
            </a:r>
            <a:r>
              <a:rPr lang="fr-FR" b="1" dirty="0"/>
              <a:t>Routing Information Protocol</a:t>
            </a:r>
            <a:r>
              <a:rPr lang="fr-FR" dirty="0"/>
              <a:t>) est un protocole de routage IP de type Vector Distance (à vecteur de distances) s'appuyant sur l'algorithme de détermination des routes décentralisé Bellman-Ford. </a:t>
            </a:r>
          </a:p>
          <a:p>
            <a:r>
              <a:rPr lang="fr-FR" b="1" dirty="0"/>
              <a:t>C’est un protocole normalisé</a:t>
            </a:r>
            <a:r>
              <a:rPr lang="fr-FR" dirty="0"/>
              <a:t> qui fait partie des protocoles IGP, c’est-à-dire du </a:t>
            </a:r>
            <a:r>
              <a:rPr lang="fr-FR" b="1" dirty="0"/>
              <a:t>routage interne.</a:t>
            </a:r>
          </a:p>
          <a:p>
            <a:r>
              <a:rPr lang="fr-FR" b="1" dirty="0"/>
              <a:t>Le protocole RIP existe en 3 versions ( </a:t>
            </a:r>
            <a:r>
              <a:rPr lang="fr-FR" sz="1500" dirty="0"/>
              <a:t>Ripv1, Ripv2 et </a:t>
            </a:r>
            <a:r>
              <a:rPr lang="fr-FR" sz="1500" dirty="0" err="1"/>
              <a:t>Ripng</a:t>
            </a:r>
            <a:r>
              <a:rPr lang="fr-FR" sz="1500" dirty="0"/>
              <a:t> pour l’IPv6</a:t>
            </a:r>
            <a:r>
              <a:rPr lang="fr-FR" b="1" dirty="0"/>
              <a:t>).</a:t>
            </a:r>
          </a:p>
          <a:p>
            <a:r>
              <a:rPr lang="fr-FR" dirty="0"/>
              <a:t>Il envoie à ses voisins routeurs, toutes les 30 secondes, sa table de routage complète en utilisant le </a:t>
            </a:r>
            <a:r>
              <a:rPr lang="fr-FR" dirty="0">
                <a:solidFill>
                  <a:srgbClr val="002060"/>
                </a:solidFill>
              </a:rPr>
              <a:t>split-horizon</a:t>
            </a:r>
            <a:r>
              <a:rPr lang="fr-FR" dirty="0"/>
              <a:t> et </a:t>
            </a:r>
            <a:r>
              <a:rPr lang="fr-FR" dirty="0">
                <a:solidFill>
                  <a:srgbClr val="002060"/>
                </a:solidFill>
              </a:rPr>
              <a:t>route-</a:t>
            </a:r>
            <a:r>
              <a:rPr lang="fr-FR" dirty="0" err="1">
                <a:solidFill>
                  <a:srgbClr val="002060"/>
                </a:solidFill>
              </a:rPr>
              <a:t>poisoning</a:t>
            </a:r>
            <a:r>
              <a:rPr lang="fr-FR" dirty="0"/>
              <a:t> : </a:t>
            </a:r>
          </a:p>
          <a:p>
            <a:pPr marL="800100" lvl="2" indent="-342900">
              <a:buFont typeface="+mj-lt"/>
              <a:buAutoNum type="arabicPeriod"/>
            </a:pPr>
            <a:r>
              <a:rPr lang="fr-FR" b="1" dirty="0"/>
              <a:t>Le split horizon</a:t>
            </a:r>
            <a:r>
              <a:rPr lang="fr-FR" dirty="0"/>
              <a:t> permet de transmettre à ses voisins uniquement les réseaux qui ne lui sont pas directement raccordés.</a:t>
            </a:r>
          </a:p>
          <a:p>
            <a:pPr marL="800100" lvl="2" indent="-342900">
              <a:buFont typeface="+mj-lt"/>
              <a:buAutoNum type="arabicPeriod"/>
            </a:pPr>
            <a:r>
              <a:rPr lang="fr-FR" b="1" dirty="0"/>
              <a:t>Le « Route </a:t>
            </a:r>
            <a:r>
              <a:rPr lang="fr-FR" b="1" dirty="0" err="1"/>
              <a:t>poisoning</a:t>
            </a:r>
            <a:r>
              <a:rPr lang="fr-FR" b="1" dirty="0"/>
              <a:t> »</a:t>
            </a:r>
            <a:r>
              <a:rPr lang="fr-FR" dirty="0"/>
              <a:t> permet de </a:t>
            </a:r>
            <a:r>
              <a:rPr lang="fr-FR" b="1" dirty="0"/>
              <a:t>supprimer les réseaux indisponibles des tables de routage.</a:t>
            </a:r>
            <a:endParaRPr lang="fr-FR" dirty="0"/>
          </a:p>
        </p:txBody>
      </p:sp>
    </p:spTree>
    <p:extLst>
      <p:ext uri="{BB962C8B-B14F-4D97-AF65-F5344CB8AC3E}">
        <p14:creationId xmlns:p14="http://schemas.microsoft.com/office/powerpoint/2010/main" val="3021306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a:xfrm>
            <a:off x="778765" y="376928"/>
            <a:ext cx="4486656" cy="1141497"/>
          </a:xfrm>
        </p:spPr>
        <p:txBody>
          <a:bodyPr>
            <a:normAutofit/>
          </a:bodyPr>
          <a:lstStyle/>
          <a:p>
            <a:r>
              <a:rPr lang="fr-FR" dirty="0"/>
              <a:t>RIP</a:t>
            </a:r>
          </a:p>
        </p:txBody>
      </p:sp>
      <p:pic>
        <p:nvPicPr>
          <p:cNvPr id="6" name="Espace réservé du contenu 5">
            <a:extLst>
              <a:ext uri="{FF2B5EF4-FFF2-40B4-BE49-F238E27FC236}">
                <a16:creationId xmlns:a16="http://schemas.microsoft.com/office/drawing/2014/main" id="{6D14DECC-91EE-1A40-86FB-12D8EA5E46A2}"/>
              </a:ext>
            </a:extLst>
          </p:cNvPr>
          <p:cNvPicPr>
            <a:picLocks noGrp="1" noChangeAspect="1"/>
          </p:cNvPicPr>
          <p:nvPr>
            <p:ph idx="1"/>
          </p:nvPr>
        </p:nvPicPr>
        <p:blipFill>
          <a:blip r:embed="rId2"/>
          <a:stretch>
            <a:fillRect/>
          </a:stretch>
        </p:blipFill>
        <p:spPr>
          <a:xfrm>
            <a:off x="220344" y="1734616"/>
            <a:ext cx="5524687" cy="1783284"/>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5392F25C-908A-5A43-9AD7-4F29A7ED18BE}"/>
              </a:ext>
            </a:extLst>
          </p:cNvPr>
          <p:cNvPicPr>
            <a:picLocks noChangeAspect="1"/>
          </p:cNvPicPr>
          <p:nvPr/>
        </p:nvPicPr>
        <p:blipFill>
          <a:blip r:embed="rId3"/>
          <a:stretch>
            <a:fillRect/>
          </a:stretch>
        </p:blipFill>
        <p:spPr>
          <a:xfrm>
            <a:off x="220344" y="4102391"/>
            <a:ext cx="5524687" cy="791783"/>
          </a:xfrm>
          <a:prstGeom prst="rect">
            <a:avLst/>
          </a:prstGeom>
          <a:ln>
            <a:noFill/>
          </a:ln>
          <a:effectLst>
            <a:outerShdw blurRad="292100" dist="139700" dir="2700000" algn="tl" rotWithShape="0">
              <a:srgbClr val="333333">
                <a:alpha val="65000"/>
              </a:srgbClr>
            </a:outerShdw>
          </a:effectLst>
        </p:spPr>
      </p:pic>
      <p:sp>
        <p:nvSpPr>
          <p:cNvPr id="10" name="ZoneTexte 9">
            <a:extLst>
              <a:ext uri="{FF2B5EF4-FFF2-40B4-BE49-F238E27FC236}">
                <a16:creationId xmlns:a16="http://schemas.microsoft.com/office/drawing/2014/main" id="{6FF02274-BC2F-5D47-9B94-9E9162D07BBE}"/>
              </a:ext>
            </a:extLst>
          </p:cNvPr>
          <p:cNvSpPr txBox="1"/>
          <p:nvPr/>
        </p:nvSpPr>
        <p:spPr>
          <a:xfrm>
            <a:off x="7696200" y="376928"/>
            <a:ext cx="2870200" cy="369332"/>
          </a:xfrm>
          <a:prstGeom prst="rect">
            <a:avLst/>
          </a:prstGeom>
          <a:noFill/>
        </p:spPr>
        <p:txBody>
          <a:bodyPr wrap="square" rtlCol="0">
            <a:spAutoFit/>
          </a:bodyPr>
          <a:lstStyle/>
          <a:p>
            <a:pPr algn="ctr"/>
            <a:r>
              <a:rPr lang="fr-FR" dirty="0"/>
              <a:t>Exemple RIP (1/2)</a:t>
            </a:r>
          </a:p>
        </p:txBody>
      </p:sp>
      <p:sp>
        <p:nvSpPr>
          <p:cNvPr id="11" name="ZoneTexte 10">
            <a:extLst>
              <a:ext uri="{FF2B5EF4-FFF2-40B4-BE49-F238E27FC236}">
                <a16:creationId xmlns:a16="http://schemas.microsoft.com/office/drawing/2014/main" id="{A657E626-A4E8-C14B-83F1-C9F044BEEDF4}"/>
              </a:ext>
            </a:extLst>
          </p:cNvPr>
          <p:cNvSpPr txBox="1"/>
          <p:nvPr/>
        </p:nvSpPr>
        <p:spPr>
          <a:xfrm>
            <a:off x="6231254" y="1117243"/>
            <a:ext cx="5740400" cy="4801314"/>
          </a:xfrm>
          <a:prstGeom prst="rect">
            <a:avLst/>
          </a:prstGeom>
          <a:noFill/>
        </p:spPr>
        <p:txBody>
          <a:bodyPr wrap="square" rtlCol="0">
            <a:spAutoFit/>
          </a:bodyPr>
          <a:lstStyle/>
          <a:p>
            <a:pPr marL="285750" indent="-285750">
              <a:buFont typeface="Arial" panose="020B0604020202020204" pitchFamily="34" charset="0"/>
              <a:buChar char="•"/>
            </a:pPr>
            <a:r>
              <a:rPr lang="fr-FR" dirty="0"/>
              <a:t>Avec 3 réseaux et 2 routeurs.</a:t>
            </a:r>
          </a:p>
          <a:p>
            <a:endParaRPr lang="fr-FR" dirty="0"/>
          </a:p>
          <a:p>
            <a:pPr marL="285750" indent="-285750">
              <a:buFont typeface="Arial" panose="020B0604020202020204" pitchFamily="34" charset="0"/>
              <a:buChar char="•"/>
            </a:pPr>
            <a:r>
              <a:rPr lang="fr-FR" dirty="0"/>
              <a:t>Chaque Routeur connait les 2 réseaux sur lesquels il est connecté directement ( C ) et le port sur lequel il peut être appelé.</a:t>
            </a:r>
          </a:p>
          <a:p>
            <a:endParaRPr lang="fr-FR" dirty="0"/>
          </a:p>
          <a:p>
            <a:pPr marL="285750" indent="-285750">
              <a:buFont typeface="Arial" panose="020B0604020202020204" pitchFamily="34" charset="0"/>
              <a:buChar char="•"/>
            </a:pPr>
            <a:r>
              <a:rPr lang="fr-FR" dirty="0"/>
              <a:t>Grâce au split-horizon, les routeurs ne communiquent au routeur voisin que les informations de routage qu’il ne connait pas ( RIP ).</a:t>
            </a:r>
          </a:p>
          <a:p>
            <a:endParaRPr lang="fr-FR" dirty="0"/>
          </a:p>
          <a:p>
            <a:pPr marL="285750" indent="-285750">
              <a:buFont typeface="Arial" panose="020B0604020202020204" pitchFamily="34" charset="0"/>
              <a:buChar char="•"/>
            </a:pPr>
            <a:r>
              <a:rPr lang="fr-FR" dirty="0"/>
              <a:t>La métrique 0 indique qu’il n’y a pas de saut à effectuer pour accéder au réseau «192.168.0.0 » accessible par son port Fa0/.</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La métrique 1 indique qu’il y a 1 saut (soit un routeur) pour accéder au réseau 192.168.20.0 sur le port Fa0/1 du routeur R1. </a:t>
            </a:r>
          </a:p>
        </p:txBody>
      </p:sp>
      <p:pic>
        <p:nvPicPr>
          <p:cNvPr id="13" name="Image 12">
            <a:extLst>
              <a:ext uri="{FF2B5EF4-FFF2-40B4-BE49-F238E27FC236}">
                <a16:creationId xmlns:a16="http://schemas.microsoft.com/office/drawing/2014/main" id="{4E8DA016-97F0-7F41-9279-9F19DDC9E67E}"/>
              </a:ext>
            </a:extLst>
          </p:cNvPr>
          <p:cNvPicPr>
            <a:picLocks noChangeAspect="1"/>
          </p:cNvPicPr>
          <p:nvPr/>
        </p:nvPicPr>
        <p:blipFill>
          <a:blip r:embed="rId4"/>
          <a:stretch>
            <a:fillRect/>
          </a:stretch>
        </p:blipFill>
        <p:spPr>
          <a:xfrm>
            <a:off x="57624" y="5188306"/>
            <a:ext cx="5941223" cy="958494"/>
          </a:xfrm>
          <a:prstGeom prst="rect">
            <a:avLst/>
          </a:prstGeom>
        </p:spPr>
      </p:pic>
    </p:spTree>
    <p:extLst>
      <p:ext uri="{BB962C8B-B14F-4D97-AF65-F5344CB8AC3E}">
        <p14:creationId xmlns:p14="http://schemas.microsoft.com/office/powerpoint/2010/main" val="2426518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a:xfrm>
            <a:off x="778765" y="376928"/>
            <a:ext cx="4486656" cy="1141497"/>
          </a:xfrm>
        </p:spPr>
        <p:txBody>
          <a:bodyPr>
            <a:normAutofit/>
          </a:bodyPr>
          <a:lstStyle/>
          <a:p>
            <a:r>
              <a:rPr lang="fr-FR" dirty="0"/>
              <a:t>RIP</a:t>
            </a:r>
          </a:p>
        </p:txBody>
      </p:sp>
      <p:pic>
        <p:nvPicPr>
          <p:cNvPr id="6" name="Espace réservé du contenu 5">
            <a:extLst>
              <a:ext uri="{FF2B5EF4-FFF2-40B4-BE49-F238E27FC236}">
                <a16:creationId xmlns:a16="http://schemas.microsoft.com/office/drawing/2014/main" id="{6D14DECC-91EE-1A40-86FB-12D8EA5E46A2}"/>
              </a:ext>
            </a:extLst>
          </p:cNvPr>
          <p:cNvPicPr>
            <a:picLocks noGrp="1" noChangeAspect="1"/>
          </p:cNvPicPr>
          <p:nvPr>
            <p:ph idx="1"/>
          </p:nvPr>
        </p:nvPicPr>
        <p:blipFill>
          <a:blip r:embed="rId2"/>
          <a:stretch>
            <a:fillRect/>
          </a:stretch>
        </p:blipFill>
        <p:spPr>
          <a:xfrm>
            <a:off x="220346" y="1771383"/>
            <a:ext cx="5524687" cy="1783284"/>
          </a:xfrm>
          <a:prstGeom prst="rect">
            <a:avLst/>
          </a:prstGeom>
          <a:ln>
            <a:noFill/>
          </a:ln>
          <a:effectLst>
            <a:outerShdw blurRad="292100" dist="139700" dir="2700000" algn="tl" rotWithShape="0">
              <a:srgbClr val="333333">
                <a:alpha val="65000"/>
              </a:srgbClr>
            </a:outerShdw>
          </a:effectLst>
        </p:spPr>
      </p:pic>
      <p:sp>
        <p:nvSpPr>
          <p:cNvPr id="10" name="ZoneTexte 9">
            <a:extLst>
              <a:ext uri="{FF2B5EF4-FFF2-40B4-BE49-F238E27FC236}">
                <a16:creationId xmlns:a16="http://schemas.microsoft.com/office/drawing/2014/main" id="{6FF02274-BC2F-5D47-9B94-9E9162D07BBE}"/>
              </a:ext>
            </a:extLst>
          </p:cNvPr>
          <p:cNvSpPr txBox="1"/>
          <p:nvPr/>
        </p:nvSpPr>
        <p:spPr>
          <a:xfrm>
            <a:off x="7696200" y="173728"/>
            <a:ext cx="2870200" cy="369332"/>
          </a:xfrm>
          <a:prstGeom prst="rect">
            <a:avLst/>
          </a:prstGeom>
          <a:noFill/>
        </p:spPr>
        <p:txBody>
          <a:bodyPr wrap="square" rtlCol="0">
            <a:spAutoFit/>
          </a:bodyPr>
          <a:lstStyle/>
          <a:p>
            <a:pPr algn="ctr"/>
            <a:r>
              <a:rPr lang="fr-FR" dirty="0"/>
              <a:t>Exemple RIP (2/2)</a:t>
            </a:r>
          </a:p>
        </p:txBody>
      </p:sp>
      <p:sp>
        <p:nvSpPr>
          <p:cNvPr id="11" name="ZoneTexte 10">
            <a:extLst>
              <a:ext uri="{FF2B5EF4-FFF2-40B4-BE49-F238E27FC236}">
                <a16:creationId xmlns:a16="http://schemas.microsoft.com/office/drawing/2014/main" id="{A657E626-A4E8-C14B-83F1-C9F044BEEDF4}"/>
              </a:ext>
            </a:extLst>
          </p:cNvPr>
          <p:cNvSpPr txBox="1"/>
          <p:nvPr/>
        </p:nvSpPr>
        <p:spPr>
          <a:xfrm>
            <a:off x="6096000" y="604645"/>
            <a:ext cx="6096000" cy="6278642"/>
          </a:xfrm>
          <a:prstGeom prst="rect">
            <a:avLst/>
          </a:prstGeom>
          <a:noFill/>
        </p:spPr>
        <p:txBody>
          <a:bodyPr wrap="square" rtlCol="0">
            <a:spAutoFit/>
          </a:bodyPr>
          <a:lstStyle/>
          <a:p>
            <a:pPr marL="285750" indent="-285750">
              <a:buFont typeface="Arial" panose="020B0604020202020204" pitchFamily="34" charset="0"/>
              <a:buChar char="•"/>
            </a:pPr>
            <a:r>
              <a:rPr lang="fr-FR" dirty="0"/>
              <a:t>Le </a:t>
            </a:r>
            <a:r>
              <a:rPr lang="fr-FR" b="1" dirty="0">
                <a:solidFill>
                  <a:srgbClr val="002060"/>
                </a:solidFill>
              </a:rPr>
              <a:t>« Route </a:t>
            </a:r>
            <a:r>
              <a:rPr lang="fr-FR" b="1" dirty="0" err="1">
                <a:solidFill>
                  <a:srgbClr val="002060"/>
                </a:solidFill>
              </a:rPr>
              <a:t>poisoning</a:t>
            </a:r>
            <a:r>
              <a:rPr lang="fr-FR" b="1" dirty="0">
                <a:solidFill>
                  <a:srgbClr val="002060"/>
                </a:solidFill>
              </a:rPr>
              <a:t> » </a:t>
            </a:r>
            <a:r>
              <a:rPr lang="fr-FR" dirty="0"/>
              <a:t>va permettre de supprimer les routes indisponibles.</a:t>
            </a:r>
          </a:p>
          <a:p>
            <a:endParaRPr lang="fr-FR" dirty="0"/>
          </a:p>
          <a:p>
            <a:pPr marL="285750" indent="-285750">
              <a:buFont typeface="Arial" panose="020B0604020202020204" pitchFamily="34" charset="0"/>
              <a:buChar char="•"/>
            </a:pPr>
            <a:r>
              <a:rPr lang="fr-FR" dirty="0"/>
              <a:t>Les routeurs envoient un message toutes les 30 secondes pour indiquer leurs tables de routages sont toujours opérationnelle =&gt; update.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 une modification intervient sur la table de routage d’un routeur, le routeur envoi un message RIP à </a:t>
            </a:r>
            <a:r>
              <a:rPr lang="fr-FR" b="1" dirty="0"/>
              <a:t>+- 0 à 5 secondes</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Et si un des routeurs ne reçoit pas de mise à jour, alors cela aura pour effet de déclencher différents types de </a:t>
            </a:r>
            <a:r>
              <a:rPr lang="fr-FR" dirty="0" err="1"/>
              <a:t>timers</a:t>
            </a:r>
            <a:r>
              <a:rPr lang="fr-FR" dirty="0"/>
              <a:t> :</a:t>
            </a:r>
          </a:p>
          <a:p>
            <a:endParaRPr lang="fr-FR" dirty="0"/>
          </a:p>
          <a:p>
            <a:pPr marL="800100" lvl="1" indent="-342900">
              <a:buFont typeface="+mj-lt"/>
              <a:buAutoNum type="arabicPeriod"/>
            </a:pPr>
            <a:r>
              <a:rPr lang="fr-FR" sz="1500" b="1" dirty="0">
                <a:solidFill>
                  <a:srgbClr val="002060"/>
                </a:solidFill>
              </a:rPr>
              <a:t>Si au bout de 30 secondes,</a:t>
            </a:r>
            <a:r>
              <a:rPr lang="fr-FR" sz="1500" dirty="0">
                <a:solidFill>
                  <a:srgbClr val="002060"/>
                </a:solidFill>
              </a:rPr>
              <a:t> </a:t>
            </a:r>
            <a:r>
              <a:rPr lang="fr-FR" sz="1500" dirty="0"/>
              <a:t>il ne reçoit pas sa mise à jour, alors le </a:t>
            </a:r>
            <a:r>
              <a:rPr lang="fr-FR" sz="1500" i="1" dirty="0" err="1"/>
              <a:t>timer</a:t>
            </a:r>
            <a:r>
              <a:rPr lang="fr-FR" sz="1500" i="1" dirty="0"/>
              <a:t> </a:t>
            </a:r>
            <a:r>
              <a:rPr lang="fr-FR" sz="1500" i="1" dirty="0" err="1"/>
              <a:t>Invalid</a:t>
            </a:r>
            <a:r>
              <a:rPr lang="fr-FR" sz="1500" i="1" dirty="0"/>
              <a:t> </a:t>
            </a:r>
            <a:r>
              <a:rPr lang="fr-FR" sz="1500" dirty="0"/>
              <a:t>se déclenche.</a:t>
            </a:r>
          </a:p>
          <a:p>
            <a:pPr marL="800100" lvl="1" indent="-342900">
              <a:buFont typeface="+mj-lt"/>
              <a:buAutoNum type="arabicPeriod"/>
            </a:pPr>
            <a:r>
              <a:rPr lang="fr-FR" sz="1500" b="1" dirty="0">
                <a:solidFill>
                  <a:srgbClr val="002060"/>
                </a:solidFill>
              </a:rPr>
              <a:t>Après 180 secondes,</a:t>
            </a:r>
            <a:r>
              <a:rPr lang="fr-FR" sz="1500" dirty="0">
                <a:solidFill>
                  <a:srgbClr val="002060"/>
                </a:solidFill>
              </a:rPr>
              <a:t> </a:t>
            </a:r>
            <a:r>
              <a:rPr lang="fr-FR" sz="1500" dirty="0"/>
              <a:t>l’itinéraire est considéré comme invalide et placé dans le mode </a:t>
            </a:r>
            <a:r>
              <a:rPr lang="fr-FR" sz="1500" i="1" dirty="0" err="1"/>
              <a:t>Hold</a:t>
            </a:r>
            <a:r>
              <a:rPr lang="fr-FR" sz="1500" i="1" dirty="0"/>
              <a:t> Down.</a:t>
            </a:r>
            <a:br>
              <a:rPr lang="fr-FR" sz="1500" dirty="0"/>
            </a:br>
            <a:r>
              <a:rPr lang="fr-FR" sz="1500" dirty="0"/>
              <a:t>Dans ce mode, les mises à jour de cette route seront ignorées pendant 180 secondes, à moins qu’elle obtienne une métrique plus faible (la </a:t>
            </a:r>
            <a:r>
              <a:rPr lang="fr-FR" sz="1500" dirty="0" err="1"/>
              <a:t>metrique</a:t>
            </a:r>
            <a:r>
              <a:rPr lang="fr-FR" sz="1500" dirty="0"/>
              <a:t> dans ce mode est 16 =&gt; infini ).</a:t>
            </a:r>
          </a:p>
          <a:p>
            <a:pPr marL="800100" lvl="1" indent="-342900">
              <a:buFont typeface="+mj-lt"/>
              <a:buAutoNum type="arabicPeriod"/>
            </a:pPr>
            <a:r>
              <a:rPr lang="fr-FR" sz="1500" b="1" dirty="0">
                <a:solidFill>
                  <a:srgbClr val="002060"/>
                </a:solidFill>
              </a:rPr>
              <a:t>Et par contre, si au bout de 240 secondes,</a:t>
            </a:r>
            <a:r>
              <a:rPr lang="fr-FR" sz="1500" dirty="0">
                <a:solidFill>
                  <a:srgbClr val="002060"/>
                </a:solidFill>
              </a:rPr>
              <a:t> </a:t>
            </a:r>
            <a:r>
              <a:rPr lang="fr-FR" sz="1500" dirty="0"/>
              <a:t>la route est toujours indisponible, alors elle sera </a:t>
            </a:r>
            <a:r>
              <a:rPr lang="fr-FR" sz="1500" b="1" dirty="0"/>
              <a:t>supprimée de la table de routage =&gt; mode flush.</a:t>
            </a:r>
            <a:endParaRPr lang="fr-FR" sz="1500" dirty="0"/>
          </a:p>
        </p:txBody>
      </p:sp>
      <p:pic>
        <p:nvPicPr>
          <p:cNvPr id="4" name="Image 3">
            <a:extLst>
              <a:ext uri="{FF2B5EF4-FFF2-40B4-BE49-F238E27FC236}">
                <a16:creationId xmlns:a16="http://schemas.microsoft.com/office/drawing/2014/main" id="{7F1A5621-E271-0E47-B90C-D34958AEFD5F}"/>
              </a:ext>
            </a:extLst>
          </p:cNvPr>
          <p:cNvPicPr>
            <a:picLocks noChangeAspect="1"/>
          </p:cNvPicPr>
          <p:nvPr/>
        </p:nvPicPr>
        <p:blipFill>
          <a:blip r:embed="rId3"/>
          <a:stretch>
            <a:fillRect/>
          </a:stretch>
        </p:blipFill>
        <p:spPr>
          <a:xfrm>
            <a:off x="220346" y="3887354"/>
            <a:ext cx="5524687" cy="740575"/>
          </a:xfrm>
          <a:prstGeom prst="rect">
            <a:avLst/>
          </a:prstGeom>
        </p:spPr>
      </p:pic>
      <p:pic>
        <p:nvPicPr>
          <p:cNvPr id="7" name="Image 6">
            <a:extLst>
              <a:ext uri="{FF2B5EF4-FFF2-40B4-BE49-F238E27FC236}">
                <a16:creationId xmlns:a16="http://schemas.microsoft.com/office/drawing/2014/main" id="{71DB4674-A4DE-DC46-B49E-3A597EE83521}"/>
              </a:ext>
            </a:extLst>
          </p:cNvPr>
          <p:cNvPicPr>
            <a:picLocks noChangeAspect="1"/>
          </p:cNvPicPr>
          <p:nvPr/>
        </p:nvPicPr>
        <p:blipFill>
          <a:blip r:embed="rId4"/>
          <a:stretch>
            <a:fillRect/>
          </a:stretch>
        </p:blipFill>
        <p:spPr>
          <a:xfrm>
            <a:off x="1181100" y="4757595"/>
            <a:ext cx="3822700" cy="1889253"/>
          </a:xfrm>
          <a:prstGeom prst="rect">
            <a:avLst/>
          </a:prstGeom>
        </p:spPr>
      </p:pic>
    </p:spTree>
    <p:extLst>
      <p:ext uri="{BB962C8B-B14F-4D97-AF65-F5344CB8AC3E}">
        <p14:creationId xmlns:p14="http://schemas.microsoft.com/office/powerpoint/2010/main" val="423742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5-3 Ethernet  </a:t>
            </a:r>
          </a:p>
        </p:txBody>
      </p:sp>
      <p:sp>
        <p:nvSpPr>
          <p:cNvPr id="3" name="Espace réservé du contenu 2"/>
          <p:cNvSpPr>
            <a:spLocks noGrp="1"/>
          </p:cNvSpPr>
          <p:nvPr>
            <p:ph idx="1"/>
          </p:nvPr>
        </p:nvSpPr>
        <p:spPr>
          <a:xfrm>
            <a:off x="1905277" y="2412694"/>
            <a:ext cx="8381446" cy="4296577"/>
          </a:xfrm>
        </p:spPr>
        <p:txBody>
          <a:bodyPr>
            <a:normAutofit lnSpcReduction="10000"/>
          </a:bodyPr>
          <a:lstStyle/>
          <a:p>
            <a:r>
              <a:rPr lang="fr-FR" dirty="0"/>
              <a:t>Ethernet est un protocole de communication entre au moins 2 machines dans un réseau local.</a:t>
            </a:r>
          </a:p>
          <a:p>
            <a:r>
              <a:rPr lang="fr-FR" dirty="0"/>
              <a:t>La notion de trame Ethernet est principalement présente dans la couche liaison du modèle OSI ( couche 2).</a:t>
            </a:r>
          </a:p>
          <a:p>
            <a:r>
              <a:rPr lang="fr-FR" dirty="0"/>
              <a:t>Une trame est un conteneur dans lequel les données sont placées pour la transmission. Elle contient de nombreuses informations.</a:t>
            </a:r>
          </a:p>
          <a:p>
            <a:r>
              <a:rPr lang="fr-FR" dirty="0"/>
              <a:t>La couche de liaison ( couche 2) de données s'occupe de la livraison locale de </a:t>
            </a:r>
            <a:r>
              <a:rPr lang="fr-FR" dirty="0">
                <a:hlinkClick r:id="rId2" tooltip="Trame (informatique)"/>
              </a:rPr>
              <a:t>trames</a:t>
            </a:r>
            <a:r>
              <a:rPr lang="fr-FR" dirty="0"/>
              <a:t> entre dispositifs présents sur un même réseau.</a:t>
            </a:r>
          </a:p>
          <a:p>
            <a:r>
              <a:rPr lang="fr-FR" sz="1800" dirty="0"/>
              <a:t>Les trames de liaison (Ethernet) ne franchissent pas les limites du réseau local.</a:t>
            </a:r>
          </a:p>
          <a:p>
            <a:r>
              <a:rPr lang="fr-FR" dirty="0"/>
              <a:t>Le routage inter-réseau et l’adressage globale sont gérés par des couches supérieures ( notamment la 3).</a:t>
            </a:r>
          </a:p>
          <a:p>
            <a:r>
              <a:rPr lang="fr-FR" dirty="0"/>
              <a:t>La livraison de trames par des appareils de couche 2 est établie par l'utilisation d'adresses non-ambiguës de matériel ( adresses Mac).</a:t>
            </a:r>
            <a:endParaRPr lang="fr-FR" sz="1800" dirty="0"/>
          </a:p>
        </p:txBody>
      </p:sp>
    </p:spTree>
    <p:extLst>
      <p:ext uri="{BB962C8B-B14F-4D97-AF65-F5344CB8AC3E}">
        <p14:creationId xmlns:p14="http://schemas.microsoft.com/office/powerpoint/2010/main" val="1259920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normAutofit/>
          </a:bodyPr>
          <a:lstStyle/>
          <a:p>
            <a:r>
              <a:rPr lang="fr-FR" dirty="0"/>
              <a:t>Les limites du RIP (Ripv1)</a:t>
            </a:r>
          </a:p>
        </p:txBody>
      </p:sp>
      <p:sp>
        <p:nvSpPr>
          <p:cNvPr id="4" name="Espace réservé du contenu 3">
            <a:extLst>
              <a:ext uri="{FF2B5EF4-FFF2-40B4-BE49-F238E27FC236}">
                <a16:creationId xmlns:a16="http://schemas.microsoft.com/office/drawing/2014/main" id="{7C8BC36B-933E-D342-9CC6-46638A8F9B0D}"/>
              </a:ext>
            </a:extLst>
          </p:cNvPr>
          <p:cNvSpPr>
            <a:spLocks noGrp="1"/>
          </p:cNvSpPr>
          <p:nvPr>
            <p:ph idx="1"/>
          </p:nvPr>
        </p:nvSpPr>
        <p:spPr>
          <a:xfrm>
            <a:off x="2231136" y="2638045"/>
            <a:ext cx="7729728" cy="2505456"/>
          </a:xfrm>
        </p:spPr>
        <p:txBody>
          <a:bodyPr>
            <a:normAutofit fontScale="92500" lnSpcReduction="10000"/>
          </a:bodyPr>
          <a:lstStyle/>
          <a:p>
            <a:r>
              <a:rPr lang="fr-FR" dirty="0"/>
              <a:t>Pour éviter les boucles de routage, le nombre de sauts est limité à 15. Au-delà, les paquets sont supprimés.</a:t>
            </a:r>
          </a:p>
          <a:p>
            <a:pPr fontAlgn="base"/>
            <a:r>
              <a:rPr lang="fr-FR" dirty="0"/>
              <a:t>Impossible de travailler avec des réseaux en VLSM</a:t>
            </a:r>
          </a:p>
          <a:p>
            <a:pPr fontAlgn="base"/>
            <a:r>
              <a:rPr lang="fr-FR" dirty="0"/>
              <a:t>MAJ de la table de routage par broadcast sans les netmasks ( utilise les masques par défaut des classes IP).</a:t>
            </a:r>
          </a:p>
          <a:p>
            <a:pPr fontAlgn="base"/>
            <a:r>
              <a:rPr lang="fr-FR" dirty="0"/>
              <a:t>Aucune authentification pour protéger les informations de routage à travers le réseau.</a:t>
            </a:r>
          </a:p>
          <a:p>
            <a:r>
              <a:rPr lang="fr-FR" dirty="0"/>
              <a:t>Le protocole RIPv2 a été créé pour répondre aux limitations du protocole RIPv1.</a:t>
            </a:r>
          </a:p>
        </p:txBody>
      </p:sp>
    </p:spTree>
    <p:extLst>
      <p:ext uri="{BB962C8B-B14F-4D97-AF65-F5344CB8AC3E}">
        <p14:creationId xmlns:p14="http://schemas.microsoft.com/office/powerpoint/2010/main" val="2876489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normAutofit/>
          </a:bodyPr>
          <a:lstStyle/>
          <a:p>
            <a:r>
              <a:rPr lang="fr-FR" dirty="0"/>
              <a:t>RIPv2</a:t>
            </a:r>
          </a:p>
        </p:txBody>
      </p:sp>
      <p:sp>
        <p:nvSpPr>
          <p:cNvPr id="3" name="Espace réservé du contenu 2">
            <a:extLst>
              <a:ext uri="{FF2B5EF4-FFF2-40B4-BE49-F238E27FC236}">
                <a16:creationId xmlns:a16="http://schemas.microsoft.com/office/drawing/2014/main" id="{4736A75D-772B-564C-A3FB-9743E28C46A8}"/>
              </a:ext>
            </a:extLst>
          </p:cNvPr>
          <p:cNvSpPr>
            <a:spLocks noGrp="1"/>
          </p:cNvSpPr>
          <p:nvPr>
            <p:ph idx="1"/>
          </p:nvPr>
        </p:nvSpPr>
        <p:spPr>
          <a:xfrm>
            <a:off x="1485900" y="3090097"/>
            <a:ext cx="9525000" cy="3704403"/>
          </a:xfrm>
        </p:spPr>
        <p:txBody>
          <a:bodyPr>
            <a:normAutofit fontScale="92500" lnSpcReduction="20000"/>
          </a:bodyPr>
          <a:lstStyle/>
          <a:p>
            <a:r>
              <a:rPr lang="fr-FR" b="1" dirty="0">
                <a:solidFill>
                  <a:srgbClr val="002060"/>
                </a:solidFill>
              </a:rPr>
              <a:t>Transmission d’un masque de sous-réseau avec les routes.</a:t>
            </a:r>
            <a:r>
              <a:rPr lang="fr-FR" dirty="0">
                <a:solidFill>
                  <a:srgbClr val="002060"/>
                </a:solidFill>
              </a:rPr>
              <a:t> </a:t>
            </a:r>
            <a:r>
              <a:rPr lang="fr-FR" dirty="0"/>
              <a:t>Cette fonctionnalité permet à RIPv2 de supporter le VLSM (masque à longueur variable).</a:t>
            </a:r>
          </a:p>
          <a:p>
            <a:r>
              <a:rPr lang="fr-FR" b="1" dirty="0">
                <a:solidFill>
                  <a:srgbClr val="002060"/>
                </a:solidFill>
              </a:rPr>
              <a:t>Authentification</a:t>
            </a:r>
            <a:r>
              <a:rPr lang="fr-FR" b="1" dirty="0"/>
              <a:t>. </a:t>
            </a:r>
            <a:r>
              <a:rPr lang="fr-FR" dirty="0"/>
              <a:t>L’authentification d’une mise à jour de routage peut se faire en clair ou de manière cryptée (MD5). La première est prévue dans la RFC et l’autre a été ajoutée par Cisco</a:t>
            </a:r>
          </a:p>
          <a:p>
            <a:r>
              <a:rPr lang="fr-FR" b="1" dirty="0">
                <a:solidFill>
                  <a:srgbClr val="002060"/>
                </a:solidFill>
              </a:rPr>
              <a:t>Inclusion l’adresse IP du prochain saut dans la mise à jour de routage</a:t>
            </a:r>
            <a:r>
              <a:rPr lang="fr-FR" b="1" dirty="0"/>
              <a:t>. </a:t>
            </a:r>
            <a:r>
              <a:rPr lang="fr-FR" dirty="0"/>
              <a:t>Un routeur peut annoncer une route mais diriger tous les autres routeurs à l’écoute vers un différent routeur vers un même sous-réseau. Cette fonction est uniquement utilisée lorsqu’un routeur dispose d’une meilleure route.</a:t>
            </a:r>
          </a:p>
          <a:p>
            <a:r>
              <a:rPr lang="fr-FR" b="1" dirty="0">
                <a:solidFill>
                  <a:srgbClr val="002060"/>
                </a:solidFill>
              </a:rPr>
              <a:t>Emploi d’indicateurs de routes externes (route tag).</a:t>
            </a:r>
            <a:r>
              <a:rPr lang="fr-FR" dirty="0">
                <a:solidFill>
                  <a:srgbClr val="002060"/>
                </a:solidFill>
              </a:rPr>
              <a:t> </a:t>
            </a:r>
            <a:r>
              <a:rPr lang="fr-FR" dirty="0"/>
              <a:t>RIP peut transmettre des informations sur les routes découvertes par le biais d’une source externe et redistribuées dans RIP.</a:t>
            </a:r>
          </a:p>
          <a:p>
            <a:r>
              <a:rPr lang="fr-FR" b="1" dirty="0">
                <a:solidFill>
                  <a:srgbClr val="002060"/>
                </a:solidFill>
              </a:rPr>
              <a:t>Envoi de mises à jour de routage à une adresse Multicast.</a:t>
            </a:r>
            <a:r>
              <a:rPr lang="fr-FR" dirty="0">
                <a:solidFill>
                  <a:srgbClr val="002060"/>
                </a:solidFill>
              </a:rPr>
              <a:t> </a:t>
            </a:r>
            <a:r>
              <a:rPr lang="fr-FR" dirty="0"/>
              <a:t>Au lieu d’envoyer des mises à jour avec l’adresse de diffusion (Broadcast) 255.255.255.255, RIPv2 les envoie vers l’adresse de Multicast 224.0.0.9 . Cette fonctionnalité réduit la charge de traitement requise sur les hôtes qui ne prennent aucune des deux versions de RIP en charge au sein d’un même réseau.</a:t>
            </a:r>
          </a:p>
        </p:txBody>
      </p:sp>
      <p:sp>
        <p:nvSpPr>
          <p:cNvPr id="4" name="ZoneTexte 3">
            <a:extLst>
              <a:ext uri="{FF2B5EF4-FFF2-40B4-BE49-F238E27FC236}">
                <a16:creationId xmlns:a16="http://schemas.microsoft.com/office/drawing/2014/main" id="{0957CF6A-573C-C647-95AE-2F661A4D3B31}"/>
              </a:ext>
            </a:extLst>
          </p:cNvPr>
          <p:cNvSpPr txBox="1"/>
          <p:nvPr/>
        </p:nvSpPr>
        <p:spPr>
          <a:xfrm>
            <a:off x="3670300" y="2401562"/>
            <a:ext cx="5147564" cy="369332"/>
          </a:xfrm>
          <a:prstGeom prst="rect">
            <a:avLst/>
          </a:prstGeom>
          <a:noFill/>
        </p:spPr>
        <p:txBody>
          <a:bodyPr wrap="square" rtlCol="0">
            <a:spAutoFit/>
          </a:bodyPr>
          <a:lstStyle/>
          <a:p>
            <a:pPr algn="ctr"/>
            <a:r>
              <a:rPr lang="fr-FR" b="1" u="sng" dirty="0">
                <a:solidFill>
                  <a:srgbClr val="002060"/>
                </a:solidFill>
              </a:rPr>
              <a:t>Les principales différences entre Ripv1et Ripv2</a:t>
            </a:r>
          </a:p>
        </p:txBody>
      </p:sp>
    </p:spTree>
    <p:extLst>
      <p:ext uri="{BB962C8B-B14F-4D97-AF65-F5344CB8AC3E}">
        <p14:creationId xmlns:p14="http://schemas.microsoft.com/office/powerpoint/2010/main" val="1188412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normAutofit/>
          </a:bodyPr>
          <a:lstStyle/>
          <a:p>
            <a:r>
              <a:rPr lang="fr-FR" dirty="0"/>
              <a:t>RIPv2</a:t>
            </a:r>
          </a:p>
        </p:txBody>
      </p:sp>
      <p:pic>
        <p:nvPicPr>
          <p:cNvPr id="8" name="Image 7">
            <a:extLst>
              <a:ext uri="{FF2B5EF4-FFF2-40B4-BE49-F238E27FC236}">
                <a16:creationId xmlns:a16="http://schemas.microsoft.com/office/drawing/2014/main" id="{A4517C18-607E-2940-A2E8-5C8FACE8BA46}"/>
              </a:ext>
            </a:extLst>
          </p:cNvPr>
          <p:cNvPicPr>
            <a:picLocks noChangeAspect="1"/>
          </p:cNvPicPr>
          <p:nvPr/>
        </p:nvPicPr>
        <p:blipFill>
          <a:blip r:embed="rId2"/>
          <a:stretch>
            <a:fillRect/>
          </a:stretch>
        </p:blipFill>
        <p:spPr>
          <a:xfrm>
            <a:off x="2810188" y="2265206"/>
            <a:ext cx="6571624" cy="4453094"/>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6203A00C-E3D4-FC49-AA6D-EDBB54686ED8}"/>
              </a:ext>
            </a:extLst>
          </p:cNvPr>
          <p:cNvSpPr txBox="1"/>
          <p:nvPr/>
        </p:nvSpPr>
        <p:spPr>
          <a:xfrm>
            <a:off x="330200" y="3568423"/>
            <a:ext cx="2197100" cy="923330"/>
          </a:xfrm>
          <a:prstGeom prst="rect">
            <a:avLst/>
          </a:prstGeom>
          <a:noFill/>
        </p:spPr>
        <p:txBody>
          <a:bodyPr wrap="square" rtlCol="0">
            <a:spAutoFit/>
          </a:bodyPr>
          <a:lstStyle/>
          <a:p>
            <a:pPr algn="ctr"/>
            <a:r>
              <a:rPr lang="fr-FR" b="1" dirty="0">
                <a:solidFill>
                  <a:srgbClr val="002060"/>
                </a:solidFill>
              </a:rPr>
              <a:t>Les caractéristiques  RIPv1 et RIPv2</a:t>
            </a:r>
          </a:p>
        </p:txBody>
      </p:sp>
    </p:spTree>
    <p:extLst>
      <p:ext uri="{BB962C8B-B14F-4D97-AF65-F5344CB8AC3E}">
        <p14:creationId xmlns:p14="http://schemas.microsoft.com/office/powerpoint/2010/main" val="30617487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a:xfrm>
            <a:off x="969265" y="350605"/>
            <a:ext cx="4486656" cy="1141497"/>
          </a:xfrm>
        </p:spPr>
        <p:txBody>
          <a:bodyPr>
            <a:normAutofit/>
          </a:bodyPr>
          <a:lstStyle/>
          <a:p>
            <a:r>
              <a:rPr lang="fr-FR" dirty="0"/>
              <a:t>paquet RIPv2</a:t>
            </a:r>
          </a:p>
        </p:txBody>
      </p:sp>
      <p:pic>
        <p:nvPicPr>
          <p:cNvPr id="10" name="Espace réservé du contenu 9">
            <a:extLst>
              <a:ext uri="{FF2B5EF4-FFF2-40B4-BE49-F238E27FC236}">
                <a16:creationId xmlns:a16="http://schemas.microsoft.com/office/drawing/2014/main" id="{776E7CD0-1D84-C146-8BD5-3252E3F74569}"/>
              </a:ext>
            </a:extLst>
          </p:cNvPr>
          <p:cNvPicPr>
            <a:picLocks noGrp="1" noChangeAspect="1"/>
          </p:cNvPicPr>
          <p:nvPr>
            <p:ph idx="1"/>
          </p:nvPr>
        </p:nvPicPr>
        <p:blipFill>
          <a:blip r:embed="rId2"/>
          <a:stretch>
            <a:fillRect/>
          </a:stretch>
        </p:blipFill>
        <p:spPr>
          <a:xfrm>
            <a:off x="220346" y="4689790"/>
            <a:ext cx="5733066" cy="1817605"/>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5462D78F-1F65-F442-BC78-A3033921E82A}"/>
              </a:ext>
            </a:extLst>
          </p:cNvPr>
          <p:cNvSpPr txBox="1"/>
          <p:nvPr/>
        </p:nvSpPr>
        <p:spPr>
          <a:xfrm>
            <a:off x="7150100" y="228600"/>
            <a:ext cx="3911600" cy="369332"/>
          </a:xfrm>
          <a:prstGeom prst="rect">
            <a:avLst/>
          </a:prstGeom>
          <a:noFill/>
        </p:spPr>
        <p:txBody>
          <a:bodyPr wrap="square" rtlCol="0">
            <a:spAutoFit/>
          </a:bodyPr>
          <a:lstStyle/>
          <a:p>
            <a:pPr algn="ctr"/>
            <a:r>
              <a:rPr lang="fr-FR" b="1" i="1" dirty="0">
                <a:solidFill>
                  <a:srgbClr val="002060"/>
                </a:solidFill>
              </a:rPr>
              <a:t>Format paquet Ripv2</a:t>
            </a:r>
          </a:p>
        </p:txBody>
      </p:sp>
      <p:pic>
        <p:nvPicPr>
          <p:cNvPr id="8" name="Image 7">
            <a:extLst>
              <a:ext uri="{FF2B5EF4-FFF2-40B4-BE49-F238E27FC236}">
                <a16:creationId xmlns:a16="http://schemas.microsoft.com/office/drawing/2014/main" id="{A7827389-740C-9445-960F-55276AFE27FD}"/>
              </a:ext>
            </a:extLst>
          </p:cNvPr>
          <p:cNvPicPr>
            <a:picLocks noChangeAspect="1"/>
          </p:cNvPicPr>
          <p:nvPr/>
        </p:nvPicPr>
        <p:blipFill>
          <a:blip r:embed="rId3"/>
          <a:stretch>
            <a:fillRect/>
          </a:stretch>
        </p:blipFill>
        <p:spPr>
          <a:xfrm>
            <a:off x="501143" y="1752600"/>
            <a:ext cx="5194300" cy="248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ZoneTexte 10">
            <a:extLst>
              <a:ext uri="{FF2B5EF4-FFF2-40B4-BE49-F238E27FC236}">
                <a16:creationId xmlns:a16="http://schemas.microsoft.com/office/drawing/2014/main" id="{0A5ACC1A-D387-D045-980A-AE4456B67574}"/>
              </a:ext>
            </a:extLst>
          </p:cNvPr>
          <p:cNvSpPr txBox="1"/>
          <p:nvPr/>
        </p:nvSpPr>
        <p:spPr>
          <a:xfrm>
            <a:off x="6096000" y="707583"/>
            <a:ext cx="6096000" cy="6278642"/>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rgbClr val="002060"/>
                </a:solidFill>
              </a:rPr>
              <a:t>Commande</a:t>
            </a:r>
            <a:r>
              <a:rPr lang="fr-FR" dirty="0"/>
              <a:t> : indique si le paquet est une requête ou une réponse. La requête est une demande d’avoir la table des informations de routage. La réponse peut être non sollicitée (cas des émissions régulières faites par les routeurs) ou sollicitée par une requête. </a:t>
            </a:r>
          </a:p>
          <a:p>
            <a:endParaRPr lang="fr-FR" sz="1000" dirty="0"/>
          </a:p>
          <a:p>
            <a:pPr marL="285750" indent="-285750">
              <a:buFont typeface="Arial" panose="020B0604020202020204" pitchFamily="34" charset="0"/>
              <a:buChar char="•"/>
            </a:pPr>
            <a:r>
              <a:rPr lang="fr-FR" b="1" dirty="0">
                <a:solidFill>
                  <a:srgbClr val="002060"/>
                </a:solidFill>
              </a:rPr>
              <a:t>Version</a:t>
            </a:r>
            <a:r>
              <a:rPr lang="fr-FR" dirty="0"/>
              <a:t> : 2 actuellement (la version 1 de RIP n’est plus utilisée).</a:t>
            </a:r>
          </a:p>
          <a:p>
            <a:endParaRPr lang="fr-FR" sz="1000" dirty="0"/>
          </a:p>
          <a:p>
            <a:pPr marL="285750" indent="-285750">
              <a:buFont typeface="Arial" panose="020B0604020202020204" pitchFamily="34" charset="0"/>
              <a:buChar char="•"/>
            </a:pPr>
            <a:r>
              <a:rPr lang="fr-FR" b="1" dirty="0">
                <a:solidFill>
                  <a:srgbClr val="002060"/>
                </a:solidFill>
              </a:rPr>
              <a:t>AFI</a:t>
            </a:r>
            <a:r>
              <a:rPr lang="fr-FR" dirty="0"/>
              <a:t> : (</a:t>
            </a:r>
            <a:r>
              <a:rPr lang="fr-FR" dirty="0" err="1"/>
              <a:t>Address</a:t>
            </a:r>
            <a:r>
              <a:rPr lang="fr-FR" dirty="0"/>
              <a:t> </a:t>
            </a:r>
            <a:r>
              <a:rPr lang="fr-FR" dirty="0" err="1"/>
              <a:t>Family</a:t>
            </a:r>
            <a:r>
              <a:rPr lang="fr-FR" dirty="0"/>
              <a:t> Identifier) type de protocole.</a:t>
            </a:r>
          </a:p>
          <a:p>
            <a:endParaRPr lang="fr-FR" sz="1000" dirty="0"/>
          </a:p>
          <a:p>
            <a:pPr marL="285750" indent="-285750">
              <a:buFont typeface="Arial" panose="020B0604020202020204" pitchFamily="34" charset="0"/>
              <a:buChar char="•"/>
            </a:pPr>
            <a:r>
              <a:rPr lang="fr-FR" b="1" dirty="0">
                <a:solidFill>
                  <a:srgbClr val="002060"/>
                </a:solidFill>
              </a:rPr>
              <a:t>Route tag : </a:t>
            </a:r>
            <a:r>
              <a:rPr lang="fr-FR" dirty="0"/>
              <a:t>marqueur qui peut être utilisé pour distinguer les routes internes (au protocole (apprises par RIP) des routes apprises par d’autres protocoles (ex. OSPF). </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b="1" dirty="0">
                <a:solidFill>
                  <a:srgbClr val="002060"/>
                </a:solidFill>
              </a:rPr>
              <a:t>Adresse du réseau </a:t>
            </a:r>
            <a:r>
              <a:rPr lang="fr-FR" dirty="0"/>
              <a:t>: Adresse IP donnant le préfixe.</a:t>
            </a:r>
          </a:p>
          <a:p>
            <a:endParaRPr lang="fr-FR" sz="1000" dirty="0"/>
          </a:p>
          <a:p>
            <a:pPr marL="285750" indent="-285750">
              <a:buFont typeface="Arial" panose="020B0604020202020204" pitchFamily="34" charset="0"/>
              <a:buChar char="•"/>
            </a:pPr>
            <a:r>
              <a:rPr lang="fr-FR" b="1" dirty="0">
                <a:solidFill>
                  <a:srgbClr val="002060"/>
                </a:solidFill>
              </a:rPr>
              <a:t>Masque du réseau </a:t>
            </a:r>
            <a:r>
              <a:rPr lang="fr-FR" dirty="0"/>
              <a:t>: champ binaire dont les bits positionnés à 1 donnent la longueur du préfixe.</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b="1" dirty="0">
                <a:solidFill>
                  <a:srgbClr val="002060"/>
                </a:solidFill>
              </a:rPr>
              <a:t>Adresse du routeur cible </a:t>
            </a:r>
            <a:r>
              <a:rPr lang="fr-FR" dirty="0"/>
              <a:t>: adresse IP où il faut router les paquets à destination du réseau cible.</a:t>
            </a:r>
          </a:p>
          <a:p>
            <a:pPr marL="285750" indent="-285750">
              <a:buFont typeface="Arial" panose="020B0604020202020204" pitchFamily="34" charset="0"/>
              <a:buChar char="•"/>
            </a:pPr>
            <a:endParaRPr lang="fr-FR" sz="1000" dirty="0"/>
          </a:p>
          <a:p>
            <a:pPr marL="285750" indent="-285750">
              <a:buFont typeface="Arial" panose="020B0604020202020204" pitchFamily="34" charset="0"/>
              <a:buChar char="•"/>
            </a:pPr>
            <a:r>
              <a:rPr lang="fr-FR" b="1" dirty="0">
                <a:solidFill>
                  <a:srgbClr val="002060"/>
                </a:solidFill>
              </a:rPr>
              <a:t>Métrique</a:t>
            </a:r>
            <a:r>
              <a:rPr lang="fr-FR" dirty="0"/>
              <a:t> : valeur de la métrique (nombre compris entre 1 et 15).</a:t>
            </a:r>
          </a:p>
        </p:txBody>
      </p:sp>
    </p:spTree>
    <p:extLst>
      <p:ext uri="{BB962C8B-B14F-4D97-AF65-F5344CB8AC3E}">
        <p14:creationId xmlns:p14="http://schemas.microsoft.com/office/powerpoint/2010/main" val="9258667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a:xfrm>
            <a:off x="943865" y="389628"/>
            <a:ext cx="4486656" cy="1141497"/>
          </a:xfrm>
        </p:spPr>
        <p:txBody>
          <a:bodyPr>
            <a:normAutofit/>
          </a:bodyPr>
          <a:lstStyle/>
          <a:p>
            <a:r>
              <a:rPr lang="fr-FR" dirty="0"/>
              <a:t>Authentification en RIPv2 </a:t>
            </a:r>
          </a:p>
        </p:txBody>
      </p:sp>
      <p:sp>
        <p:nvSpPr>
          <p:cNvPr id="9" name="Espace réservé du contenu 8">
            <a:extLst>
              <a:ext uri="{FF2B5EF4-FFF2-40B4-BE49-F238E27FC236}">
                <a16:creationId xmlns:a16="http://schemas.microsoft.com/office/drawing/2014/main" id="{C4306A9C-AF11-714D-8BEE-4A935BAF5078}"/>
              </a:ext>
            </a:extLst>
          </p:cNvPr>
          <p:cNvSpPr>
            <a:spLocks noGrp="1"/>
          </p:cNvSpPr>
          <p:nvPr>
            <p:ph idx="1"/>
          </p:nvPr>
        </p:nvSpPr>
        <p:spPr>
          <a:xfrm>
            <a:off x="6286500" y="2287221"/>
            <a:ext cx="5765799" cy="4280152"/>
          </a:xfrm>
        </p:spPr>
        <p:txBody>
          <a:bodyPr/>
          <a:lstStyle/>
          <a:p>
            <a:r>
              <a:rPr lang="fr-FR" dirty="0"/>
              <a:t>L’authentification des routeurs va éviter d’avoir un routeur inséré dans un réseau de manière malveillante.</a:t>
            </a:r>
          </a:p>
          <a:p>
            <a:r>
              <a:rPr lang="fr-FR" dirty="0"/>
              <a:t>Seul les routeurs authentifiés grâce à un mot de passe pourront partager des informations de routage.</a:t>
            </a:r>
          </a:p>
          <a:p>
            <a:pPr marL="685800" lvl="1" indent="-457200">
              <a:buFont typeface="+mj-lt"/>
              <a:buAutoNum type="arabicPeriod"/>
            </a:pPr>
            <a:r>
              <a:rPr lang="fr-FR" dirty="0"/>
              <a:t>Définissez un trousseau de clés avec un nom.</a:t>
            </a:r>
          </a:p>
          <a:p>
            <a:pPr marL="685800" lvl="1" indent="-457200">
              <a:buFont typeface="+mj-lt"/>
              <a:buAutoNum type="arabicPeriod"/>
            </a:pPr>
            <a:r>
              <a:rPr lang="fr-FR" dirty="0"/>
              <a:t>Définissez la ou les clés du trousseau.</a:t>
            </a:r>
          </a:p>
          <a:p>
            <a:pPr marL="685800" lvl="1" indent="-457200">
              <a:buFont typeface="+mj-lt"/>
              <a:buAutoNum type="arabicPeriod"/>
            </a:pPr>
            <a:r>
              <a:rPr lang="fr-FR" dirty="0"/>
              <a:t>Spécifiez le mot de passe ou la chaîne clé à utiliser dans la clé.</a:t>
            </a:r>
          </a:p>
          <a:p>
            <a:pPr marL="685800" lvl="1" indent="-457200">
              <a:buFont typeface="+mj-lt"/>
              <a:buAutoNum type="arabicPeriod"/>
            </a:pPr>
            <a:r>
              <a:rPr lang="fr-FR" dirty="0"/>
              <a:t>Activez l’authentification sur une interface et spécifiez le trousseau de clés à utiliser.</a:t>
            </a:r>
          </a:p>
          <a:p>
            <a:pPr marL="685800" lvl="1" indent="-457200">
              <a:buFont typeface="+mj-lt"/>
              <a:buAutoNum type="arabicPeriod"/>
            </a:pPr>
            <a:r>
              <a:rPr lang="fr-FR" dirty="0"/>
              <a:t>Indiquez si l’interface doit utiliser l’authentification MD5.</a:t>
            </a:r>
          </a:p>
        </p:txBody>
      </p:sp>
      <p:sp>
        <p:nvSpPr>
          <p:cNvPr id="7" name="ZoneTexte 6">
            <a:extLst>
              <a:ext uri="{FF2B5EF4-FFF2-40B4-BE49-F238E27FC236}">
                <a16:creationId xmlns:a16="http://schemas.microsoft.com/office/drawing/2014/main" id="{0E467DC8-C8EC-024A-BB57-56C9A61C9668}"/>
              </a:ext>
            </a:extLst>
          </p:cNvPr>
          <p:cNvSpPr txBox="1"/>
          <p:nvPr/>
        </p:nvSpPr>
        <p:spPr>
          <a:xfrm>
            <a:off x="7023100" y="431800"/>
            <a:ext cx="3683000" cy="369332"/>
          </a:xfrm>
          <a:prstGeom prst="rect">
            <a:avLst/>
          </a:prstGeom>
          <a:noFill/>
        </p:spPr>
        <p:txBody>
          <a:bodyPr wrap="square" rtlCol="0">
            <a:spAutoFit/>
          </a:bodyPr>
          <a:lstStyle/>
          <a:p>
            <a:pPr algn="ctr"/>
            <a:r>
              <a:rPr lang="fr-FR" dirty="0"/>
              <a:t>Avec mot de passe crypté MD5</a:t>
            </a:r>
          </a:p>
        </p:txBody>
      </p:sp>
      <p:pic>
        <p:nvPicPr>
          <p:cNvPr id="15" name="Image 14">
            <a:extLst>
              <a:ext uri="{FF2B5EF4-FFF2-40B4-BE49-F238E27FC236}">
                <a16:creationId xmlns:a16="http://schemas.microsoft.com/office/drawing/2014/main" id="{C5282827-A03F-CA47-A64D-CBAF12AC50D5}"/>
              </a:ext>
            </a:extLst>
          </p:cNvPr>
          <p:cNvPicPr>
            <a:picLocks noChangeAspect="1"/>
          </p:cNvPicPr>
          <p:nvPr/>
        </p:nvPicPr>
        <p:blipFill>
          <a:blip r:embed="rId2"/>
          <a:stretch>
            <a:fillRect/>
          </a:stretch>
        </p:blipFill>
        <p:spPr>
          <a:xfrm>
            <a:off x="1639826" y="3429000"/>
            <a:ext cx="4265675" cy="1455180"/>
          </a:xfrm>
          <a:prstGeom prst="rect">
            <a:avLst/>
          </a:prstGeom>
        </p:spPr>
      </p:pic>
      <p:pic>
        <p:nvPicPr>
          <p:cNvPr id="17" name="Image 16">
            <a:extLst>
              <a:ext uri="{FF2B5EF4-FFF2-40B4-BE49-F238E27FC236}">
                <a16:creationId xmlns:a16="http://schemas.microsoft.com/office/drawing/2014/main" id="{ED7148AF-ED79-8440-A92C-D97F6C343FC2}"/>
              </a:ext>
            </a:extLst>
          </p:cNvPr>
          <p:cNvPicPr>
            <a:picLocks noChangeAspect="1"/>
          </p:cNvPicPr>
          <p:nvPr/>
        </p:nvPicPr>
        <p:blipFill>
          <a:blip r:embed="rId3"/>
          <a:stretch>
            <a:fillRect/>
          </a:stretch>
        </p:blipFill>
        <p:spPr>
          <a:xfrm>
            <a:off x="115825" y="1825556"/>
            <a:ext cx="4169581" cy="1422399"/>
          </a:xfrm>
          <a:prstGeom prst="rect">
            <a:avLst/>
          </a:prstGeom>
        </p:spPr>
      </p:pic>
      <p:pic>
        <p:nvPicPr>
          <p:cNvPr id="19" name="Image 18">
            <a:extLst>
              <a:ext uri="{FF2B5EF4-FFF2-40B4-BE49-F238E27FC236}">
                <a16:creationId xmlns:a16="http://schemas.microsoft.com/office/drawing/2014/main" id="{FD1E04A4-F2FC-434E-B961-982BF71352B3}"/>
              </a:ext>
            </a:extLst>
          </p:cNvPr>
          <p:cNvPicPr>
            <a:picLocks noChangeAspect="1"/>
          </p:cNvPicPr>
          <p:nvPr/>
        </p:nvPicPr>
        <p:blipFill>
          <a:blip r:embed="rId4"/>
          <a:stretch>
            <a:fillRect/>
          </a:stretch>
        </p:blipFill>
        <p:spPr>
          <a:xfrm>
            <a:off x="103125" y="5220407"/>
            <a:ext cx="3998975" cy="1497944"/>
          </a:xfrm>
          <a:prstGeom prst="rect">
            <a:avLst/>
          </a:prstGeom>
        </p:spPr>
      </p:pic>
      <p:sp>
        <p:nvSpPr>
          <p:cNvPr id="20" name="ZoneTexte 19">
            <a:extLst>
              <a:ext uri="{FF2B5EF4-FFF2-40B4-BE49-F238E27FC236}">
                <a16:creationId xmlns:a16="http://schemas.microsoft.com/office/drawing/2014/main" id="{F1DB3CA8-FCD5-504A-A3DE-7CDA5135011E}"/>
              </a:ext>
            </a:extLst>
          </p:cNvPr>
          <p:cNvSpPr txBox="1"/>
          <p:nvPr/>
        </p:nvSpPr>
        <p:spPr>
          <a:xfrm>
            <a:off x="4368800" y="1825556"/>
            <a:ext cx="1536701" cy="923330"/>
          </a:xfrm>
          <a:prstGeom prst="rect">
            <a:avLst/>
          </a:prstGeom>
          <a:noFill/>
        </p:spPr>
        <p:txBody>
          <a:bodyPr wrap="square" rtlCol="0">
            <a:spAutoFit/>
          </a:bodyPr>
          <a:lstStyle/>
          <a:p>
            <a:pPr algn="ctr"/>
            <a:r>
              <a:rPr lang="fr-FR" dirty="0"/>
              <a:t>Configuration sécurité routeur 2</a:t>
            </a:r>
          </a:p>
        </p:txBody>
      </p:sp>
      <p:sp>
        <p:nvSpPr>
          <p:cNvPr id="21" name="ZoneTexte 20">
            <a:extLst>
              <a:ext uri="{FF2B5EF4-FFF2-40B4-BE49-F238E27FC236}">
                <a16:creationId xmlns:a16="http://schemas.microsoft.com/office/drawing/2014/main" id="{7BE0C5A7-B2FC-7B45-9B71-79CAC3C6574E}"/>
              </a:ext>
            </a:extLst>
          </p:cNvPr>
          <p:cNvSpPr txBox="1"/>
          <p:nvPr/>
        </p:nvSpPr>
        <p:spPr>
          <a:xfrm>
            <a:off x="139701" y="3694925"/>
            <a:ext cx="1536701" cy="923330"/>
          </a:xfrm>
          <a:prstGeom prst="rect">
            <a:avLst/>
          </a:prstGeom>
          <a:noFill/>
        </p:spPr>
        <p:txBody>
          <a:bodyPr wrap="square" rtlCol="0">
            <a:spAutoFit/>
          </a:bodyPr>
          <a:lstStyle/>
          <a:p>
            <a:pPr algn="ctr"/>
            <a:r>
              <a:rPr lang="fr-FR" dirty="0"/>
              <a:t>Configuration sécurité routeur 3</a:t>
            </a:r>
          </a:p>
        </p:txBody>
      </p:sp>
      <p:sp>
        <p:nvSpPr>
          <p:cNvPr id="22" name="ZoneTexte 21">
            <a:extLst>
              <a:ext uri="{FF2B5EF4-FFF2-40B4-BE49-F238E27FC236}">
                <a16:creationId xmlns:a16="http://schemas.microsoft.com/office/drawing/2014/main" id="{A997E3C9-E368-7548-BD80-A002633359A1}"/>
              </a:ext>
            </a:extLst>
          </p:cNvPr>
          <p:cNvSpPr txBox="1"/>
          <p:nvPr/>
        </p:nvSpPr>
        <p:spPr>
          <a:xfrm>
            <a:off x="4285406" y="5328455"/>
            <a:ext cx="1536701" cy="1200329"/>
          </a:xfrm>
          <a:prstGeom prst="rect">
            <a:avLst/>
          </a:prstGeom>
          <a:noFill/>
        </p:spPr>
        <p:txBody>
          <a:bodyPr wrap="square" rtlCol="0">
            <a:spAutoFit/>
          </a:bodyPr>
          <a:lstStyle/>
          <a:p>
            <a:pPr algn="ctr"/>
            <a:r>
              <a:rPr lang="fr-FR" dirty="0"/>
              <a:t>Vérification avec la commande </a:t>
            </a:r>
            <a:r>
              <a:rPr lang="fr-FR" dirty="0" err="1"/>
              <a:t>Debug</a:t>
            </a:r>
            <a:endParaRPr lang="fr-FR" dirty="0"/>
          </a:p>
        </p:txBody>
      </p:sp>
      <p:sp>
        <p:nvSpPr>
          <p:cNvPr id="23" name="ZoneTexte 22">
            <a:extLst>
              <a:ext uri="{FF2B5EF4-FFF2-40B4-BE49-F238E27FC236}">
                <a16:creationId xmlns:a16="http://schemas.microsoft.com/office/drawing/2014/main" id="{5EA8E461-7AB5-7049-A9AD-177007AE1C06}"/>
              </a:ext>
            </a:extLst>
          </p:cNvPr>
          <p:cNvSpPr txBox="1"/>
          <p:nvPr/>
        </p:nvSpPr>
        <p:spPr>
          <a:xfrm>
            <a:off x="6502400" y="1825556"/>
            <a:ext cx="5029200" cy="369332"/>
          </a:xfrm>
          <a:prstGeom prst="rect">
            <a:avLst/>
          </a:prstGeom>
          <a:noFill/>
        </p:spPr>
        <p:txBody>
          <a:bodyPr wrap="square" rtlCol="0">
            <a:spAutoFit/>
          </a:bodyPr>
          <a:lstStyle/>
          <a:p>
            <a:pPr algn="ctr"/>
            <a:r>
              <a:rPr lang="fr-FR" b="1" u="sng" dirty="0">
                <a:solidFill>
                  <a:srgbClr val="002060"/>
                </a:solidFill>
              </a:rPr>
              <a:t>Exemple avec 2 routeurs : R2 et R3</a:t>
            </a:r>
          </a:p>
        </p:txBody>
      </p:sp>
    </p:spTree>
    <p:extLst>
      <p:ext uri="{BB962C8B-B14F-4D97-AF65-F5344CB8AC3E}">
        <p14:creationId xmlns:p14="http://schemas.microsoft.com/office/powerpoint/2010/main" val="28557574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6F05E4-9343-FB40-9D8C-E3A95EC7A266}"/>
              </a:ext>
            </a:extLst>
          </p:cNvPr>
          <p:cNvSpPr>
            <a:spLocks noGrp="1"/>
          </p:cNvSpPr>
          <p:nvPr>
            <p:ph type="ctrTitle"/>
          </p:nvPr>
        </p:nvSpPr>
        <p:spPr>
          <a:xfrm>
            <a:off x="1016000" y="2386744"/>
            <a:ext cx="10033000" cy="1645920"/>
          </a:xfrm>
        </p:spPr>
        <p:txBody>
          <a:bodyPr/>
          <a:lstStyle/>
          <a:p>
            <a:r>
              <a:rPr lang="fr-FR" dirty="0"/>
              <a:t>11 – les protocoles de routage</a:t>
            </a:r>
            <a:br>
              <a:rPr lang="fr-FR" dirty="0"/>
            </a:br>
            <a:r>
              <a:rPr lang="fr-FR" dirty="0"/>
              <a:t>a état de lien</a:t>
            </a:r>
          </a:p>
        </p:txBody>
      </p:sp>
    </p:spTree>
    <p:extLst>
      <p:ext uri="{BB962C8B-B14F-4D97-AF65-F5344CB8AC3E}">
        <p14:creationId xmlns:p14="http://schemas.microsoft.com/office/powerpoint/2010/main" val="2827117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73BC64-5F0B-744F-A038-A261C8D12EC8}"/>
              </a:ext>
            </a:extLst>
          </p:cNvPr>
          <p:cNvSpPr>
            <a:spLocks noGrp="1"/>
          </p:cNvSpPr>
          <p:nvPr>
            <p:ph type="title"/>
          </p:nvPr>
        </p:nvSpPr>
        <p:spPr/>
        <p:txBody>
          <a:bodyPr>
            <a:normAutofit/>
          </a:bodyPr>
          <a:lstStyle/>
          <a:p>
            <a:r>
              <a:rPr lang="fr-FR" dirty="0"/>
              <a:t>OSPF</a:t>
            </a:r>
          </a:p>
        </p:txBody>
      </p:sp>
      <p:sp>
        <p:nvSpPr>
          <p:cNvPr id="3" name="Espace réservé du contenu 2">
            <a:extLst>
              <a:ext uri="{FF2B5EF4-FFF2-40B4-BE49-F238E27FC236}">
                <a16:creationId xmlns:a16="http://schemas.microsoft.com/office/drawing/2014/main" id="{4736A75D-772B-564C-A3FB-9743E28C46A8}"/>
              </a:ext>
            </a:extLst>
          </p:cNvPr>
          <p:cNvSpPr>
            <a:spLocks noGrp="1"/>
          </p:cNvSpPr>
          <p:nvPr>
            <p:ph idx="1"/>
          </p:nvPr>
        </p:nvSpPr>
        <p:spPr>
          <a:xfrm>
            <a:off x="1308100" y="2324100"/>
            <a:ext cx="9664700" cy="4330700"/>
          </a:xfrm>
        </p:spPr>
        <p:txBody>
          <a:bodyPr>
            <a:normAutofit fontScale="85000" lnSpcReduction="20000"/>
          </a:bodyPr>
          <a:lstStyle/>
          <a:p>
            <a:r>
              <a:rPr lang="fr-FR" b="1" dirty="0">
                <a:solidFill>
                  <a:srgbClr val="002060"/>
                </a:solidFill>
              </a:rPr>
              <a:t>OSPF a été conçu pour s’affranchir des limitations de RIP : </a:t>
            </a:r>
          </a:p>
          <a:p>
            <a:pPr lvl="2"/>
            <a:r>
              <a:rPr lang="fr-FR" dirty="0"/>
              <a:t>Possibilité de gérer des domaines de diamètre &gt; 16 routeurs.</a:t>
            </a:r>
          </a:p>
          <a:p>
            <a:pPr lvl="2"/>
            <a:r>
              <a:rPr lang="fr-FR" dirty="0"/>
              <a:t>Amélioration du temps de convergence (changement de l’algorithme utilisé) =&gt; « temps de calcul d’un chemin ». </a:t>
            </a:r>
          </a:p>
          <a:p>
            <a:pPr lvl="2"/>
            <a:r>
              <a:rPr lang="fr-FR" dirty="0"/>
              <a:t>Métrique plus sophistiquée (prise en compte des débits).</a:t>
            </a:r>
          </a:p>
          <a:p>
            <a:pPr lvl="2"/>
            <a:r>
              <a:rPr lang="fr-FR" dirty="0"/>
              <a:t>Meilleure possibilité d’agrégation des routes.</a:t>
            </a:r>
          </a:p>
          <a:p>
            <a:pPr lvl="2"/>
            <a:r>
              <a:rPr lang="fr-FR" dirty="0"/>
              <a:t>Segmentation possible du domaine en aires.</a:t>
            </a:r>
          </a:p>
          <a:p>
            <a:r>
              <a:rPr lang="fr-FR" b="1" dirty="0">
                <a:solidFill>
                  <a:srgbClr val="002060"/>
                </a:solidFill>
              </a:rPr>
              <a:t>Mais OSPF est aussi :</a:t>
            </a:r>
          </a:p>
          <a:p>
            <a:pPr lvl="2"/>
            <a:r>
              <a:rPr lang="fr-FR" dirty="0"/>
              <a:t>Plus complexe (routeurs plus puissants, configuration moins simple que RIP)</a:t>
            </a:r>
            <a:endParaRPr lang="fr-FR" b="1" dirty="0">
              <a:solidFill>
                <a:srgbClr val="002060"/>
              </a:solidFill>
            </a:endParaRPr>
          </a:p>
          <a:p>
            <a:r>
              <a:rPr lang="fr-FR" b="1" dirty="0">
                <a:solidFill>
                  <a:srgbClr val="002060"/>
                </a:solidFill>
              </a:rPr>
              <a:t>Le protocole OSPF est un protocole de routage de type </a:t>
            </a:r>
            <a:r>
              <a:rPr lang="fr-FR" b="1" dirty="0" err="1">
                <a:solidFill>
                  <a:srgbClr val="002060"/>
                </a:solidFill>
              </a:rPr>
              <a:t>link</a:t>
            </a:r>
            <a:r>
              <a:rPr lang="fr-FR" b="1" dirty="0">
                <a:solidFill>
                  <a:srgbClr val="002060"/>
                </a:solidFill>
              </a:rPr>
              <a:t>-state ayant pour buts : </a:t>
            </a:r>
          </a:p>
          <a:p>
            <a:pPr lvl="2">
              <a:buFont typeface="Wingdings" pitchFamily="2" charset="2"/>
              <a:buChar char="Ø"/>
            </a:pPr>
            <a:r>
              <a:rPr lang="fr-FR" dirty="0"/>
              <a:t>Table de routage avec les meilleures routes.</a:t>
            </a:r>
          </a:p>
          <a:p>
            <a:pPr lvl="2">
              <a:buFont typeface="Wingdings" pitchFamily="2" charset="2"/>
              <a:buChar char="Ø"/>
            </a:pPr>
            <a:r>
              <a:rPr lang="fr-FR" dirty="0"/>
              <a:t>Convergence la plus rapide possible.</a:t>
            </a:r>
          </a:p>
          <a:p>
            <a:r>
              <a:rPr lang="fr-FR" b="1" dirty="0">
                <a:solidFill>
                  <a:srgbClr val="002060"/>
                </a:solidFill>
              </a:rPr>
              <a:t>Protocole à état de lien : </a:t>
            </a:r>
          </a:p>
          <a:p>
            <a:pPr lvl="2">
              <a:buFont typeface="Wingdings" pitchFamily="2" charset="2"/>
              <a:buChar char="Ø"/>
            </a:pPr>
            <a:r>
              <a:rPr lang="fr-FR" dirty="0"/>
              <a:t>Beaucoup de données sont transmises et nécessitent d’être traitées (utilisation de ressources +++).</a:t>
            </a:r>
          </a:p>
          <a:p>
            <a:pPr lvl="2">
              <a:buFont typeface="Wingdings" pitchFamily="2" charset="2"/>
              <a:buChar char="Ø"/>
            </a:pPr>
            <a:r>
              <a:rPr lang="fr-FR" dirty="0"/>
              <a:t>Chaque routeur doit connaître ses voisins avant d’échanger avec lui des informations.</a:t>
            </a:r>
          </a:p>
        </p:txBody>
      </p:sp>
      <p:sp>
        <p:nvSpPr>
          <p:cNvPr id="4" name="ZoneTexte 3">
            <a:extLst>
              <a:ext uri="{FF2B5EF4-FFF2-40B4-BE49-F238E27FC236}">
                <a16:creationId xmlns:a16="http://schemas.microsoft.com/office/drawing/2014/main" id="{54384C13-3CFF-6440-A43C-ABC584F88E49}"/>
              </a:ext>
            </a:extLst>
          </p:cNvPr>
          <p:cNvSpPr txBox="1"/>
          <p:nvPr/>
        </p:nvSpPr>
        <p:spPr>
          <a:xfrm>
            <a:off x="9525000" y="3695700"/>
            <a:ext cx="2400300" cy="923330"/>
          </a:xfrm>
          <a:prstGeom prst="rect">
            <a:avLst/>
          </a:prstGeom>
          <a:noFill/>
        </p:spPr>
        <p:txBody>
          <a:bodyPr wrap="square" rtlCol="0">
            <a:spAutoFit/>
          </a:bodyPr>
          <a:lstStyle/>
          <a:p>
            <a:pPr algn="ctr"/>
            <a:r>
              <a:rPr lang="fr-FR" b="1" dirty="0">
                <a:solidFill>
                  <a:srgbClr val="002060"/>
                </a:solidFill>
              </a:rPr>
              <a:t>OSPF</a:t>
            </a:r>
            <a:r>
              <a:rPr lang="fr-FR" b="1" dirty="0"/>
              <a:t> : </a:t>
            </a:r>
            <a:r>
              <a:rPr lang="fr-FR" b="1" i="1" dirty="0"/>
              <a:t>Open </a:t>
            </a:r>
            <a:r>
              <a:rPr lang="fr-FR" b="1" i="1" dirty="0" err="1"/>
              <a:t>Shortest</a:t>
            </a:r>
            <a:r>
              <a:rPr lang="fr-FR" b="1" i="1" dirty="0"/>
              <a:t> </a:t>
            </a:r>
          </a:p>
          <a:p>
            <a:pPr algn="ctr"/>
            <a:r>
              <a:rPr lang="fr-FR" b="1" i="1" dirty="0"/>
              <a:t>Path First</a:t>
            </a:r>
          </a:p>
        </p:txBody>
      </p:sp>
    </p:spTree>
    <p:extLst>
      <p:ext uri="{BB962C8B-B14F-4D97-AF65-F5344CB8AC3E}">
        <p14:creationId xmlns:p14="http://schemas.microsoft.com/office/powerpoint/2010/main" val="4114451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969265" y="233923"/>
            <a:ext cx="4486656" cy="1141497"/>
          </a:xfrm>
        </p:spPr>
        <p:txBody>
          <a:bodyPr/>
          <a:lstStyle/>
          <a:p>
            <a:r>
              <a:rPr lang="fr-FR" dirty="0"/>
              <a:t>Fonctionnement ospf</a:t>
            </a:r>
          </a:p>
        </p:txBody>
      </p:sp>
      <p:pic>
        <p:nvPicPr>
          <p:cNvPr id="8" name="Espace réservé du contenu 7">
            <a:extLst>
              <a:ext uri="{FF2B5EF4-FFF2-40B4-BE49-F238E27FC236}">
                <a16:creationId xmlns:a16="http://schemas.microsoft.com/office/drawing/2014/main" id="{628F5ACA-E9A8-1149-A66D-F65E68985A13}"/>
              </a:ext>
            </a:extLst>
          </p:cNvPr>
          <p:cNvPicPr>
            <a:picLocks noGrp="1" noChangeAspect="1"/>
          </p:cNvPicPr>
          <p:nvPr>
            <p:ph idx="1"/>
          </p:nvPr>
        </p:nvPicPr>
        <p:blipFill>
          <a:blip r:embed="rId2"/>
          <a:stretch>
            <a:fillRect/>
          </a:stretch>
        </p:blipFill>
        <p:spPr>
          <a:xfrm>
            <a:off x="192586" y="2540000"/>
            <a:ext cx="5745421" cy="2371291"/>
          </a:xfrm>
        </p:spPr>
      </p:pic>
      <p:sp>
        <p:nvSpPr>
          <p:cNvPr id="9" name="ZoneTexte 8">
            <a:extLst>
              <a:ext uri="{FF2B5EF4-FFF2-40B4-BE49-F238E27FC236}">
                <a16:creationId xmlns:a16="http://schemas.microsoft.com/office/drawing/2014/main" id="{2AC48AAC-F14D-EE4D-A7CA-71B9C2DEE586}"/>
              </a:ext>
            </a:extLst>
          </p:cNvPr>
          <p:cNvSpPr txBox="1"/>
          <p:nvPr/>
        </p:nvSpPr>
        <p:spPr>
          <a:xfrm>
            <a:off x="6207956" y="1621222"/>
            <a:ext cx="5712581" cy="4278094"/>
          </a:xfrm>
          <a:prstGeom prst="rect">
            <a:avLst/>
          </a:prstGeom>
          <a:noFill/>
        </p:spPr>
        <p:txBody>
          <a:bodyPr wrap="square" rtlCol="0">
            <a:spAutoFit/>
          </a:bodyPr>
          <a:lstStyle/>
          <a:p>
            <a:pPr marL="285750" indent="-285750">
              <a:buFont typeface="Arial" panose="020B0604020202020204" pitchFamily="34" charset="0"/>
              <a:buChar char="•"/>
            </a:pPr>
            <a:r>
              <a:rPr lang="fr-FR" dirty="0"/>
              <a:t>Les différentes routes pour aller de A vers 10.1.1.0/24 : </a:t>
            </a:r>
          </a:p>
          <a:p>
            <a:pPr marL="285750" indent="-285750">
              <a:buFont typeface="Wingdings" pitchFamily="2" charset="2"/>
              <a:buChar char="ü"/>
            </a:pPr>
            <a:endParaRPr lang="fr-FR" dirty="0"/>
          </a:p>
          <a:p>
            <a:pPr marL="742950" lvl="1" indent="-285750">
              <a:buFont typeface="Wingdings" pitchFamily="2" charset="2"/>
              <a:buChar char="ü"/>
            </a:pPr>
            <a:r>
              <a:rPr lang="fr-FR" sz="1400" dirty="0"/>
              <a:t> A vers 10.1.1.0/24 en passant par C : coût 220 (100+100+10+10) </a:t>
            </a:r>
          </a:p>
          <a:p>
            <a:pPr marL="742950" lvl="1" indent="-285750">
              <a:buFont typeface="Wingdings" pitchFamily="2" charset="2"/>
              <a:buChar char="ü"/>
            </a:pPr>
            <a:r>
              <a:rPr lang="fr-FR" sz="1400" dirty="0"/>
              <a:t> A vers 10.1.1.0/24 en passant par D : coût 310 (100+100+100+10)</a:t>
            </a:r>
          </a:p>
          <a:p>
            <a:pPr lvl="1"/>
            <a:r>
              <a:rPr lang="fr-FR" sz="1400" dirty="0"/>
              <a:t> </a:t>
            </a:r>
          </a:p>
          <a:p>
            <a:pPr marL="285750" indent="-285750">
              <a:buFont typeface="Arial" panose="020B0604020202020204" pitchFamily="34" charset="0"/>
              <a:buChar char="•"/>
            </a:pPr>
            <a:r>
              <a:rPr lang="fr-FR" dirty="0"/>
              <a:t>Donc A mettra dans sa table de routage la route vers 10.1.1.0/24 passant par C.</a:t>
            </a:r>
          </a:p>
          <a:p>
            <a:endParaRPr lang="fr-FR" dirty="0"/>
          </a:p>
          <a:p>
            <a:pPr marL="285750" indent="-285750">
              <a:buFont typeface="Arial" panose="020B0604020202020204" pitchFamily="34" charset="0"/>
              <a:buChar char="•"/>
            </a:pPr>
            <a:r>
              <a:rPr lang="fr-FR" dirty="0"/>
              <a:t>L’algorithme utilisé pour calculer les meilleures routes s’appelle « </a:t>
            </a:r>
            <a:r>
              <a:rPr lang="fr-FR" dirty="0" err="1"/>
              <a:t>Shortest</a:t>
            </a:r>
            <a:r>
              <a:rPr lang="fr-FR" dirty="0"/>
              <a:t> Path First </a:t>
            </a:r>
            <a:r>
              <a:rPr lang="fr-FR" dirty="0" err="1"/>
              <a:t>Algorithm</a:t>
            </a:r>
            <a:r>
              <a:rPr lang="fr-FR" dirty="0"/>
              <a:t>  (SPF) » aussi appelé Algorithme de </a:t>
            </a:r>
            <a:r>
              <a:rPr lang="fr-FR" dirty="0" err="1"/>
              <a:t>Djikstra</a:t>
            </a:r>
            <a:r>
              <a:rPr lang="fr-FR" dirty="0"/>
              <a:t>. </a:t>
            </a:r>
          </a:p>
          <a:p>
            <a:endParaRPr lang="fr-FR" dirty="0"/>
          </a:p>
          <a:p>
            <a:pPr marL="285750" indent="-285750">
              <a:buFont typeface="Arial" panose="020B0604020202020204" pitchFamily="34" charset="0"/>
              <a:buChar char="•"/>
            </a:pPr>
            <a:r>
              <a:rPr lang="fr-FR" dirty="0"/>
              <a:t>Les informations ne s’échangent pas en broadcast comme pour RIPv1 mais est précédée par une recherche des voisins.</a:t>
            </a:r>
          </a:p>
        </p:txBody>
      </p:sp>
    </p:spTree>
    <p:extLst>
      <p:ext uri="{BB962C8B-B14F-4D97-AF65-F5344CB8AC3E}">
        <p14:creationId xmlns:p14="http://schemas.microsoft.com/office/powerpoint/2010/main" val="2554154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a:xfrm>
            <a:off x="969265" y="233923"/>
            <a:ext cx="4486656" cy="1141497"/>
          </a:xfrm>
        </p:spPr>
        <p:txBody>
          <a:bodyPr/>
          <a:lstStyle/>
          <a:p>
            <a:r>
              <a:rPr lang="fr-FR" dirty="0"/>
              <a:t>Les paquets ospf</a:t>
            </a:r>
          </a:p>
        </p:txBody>
      </p:sp>
      <p:sp>
        <p:nvSpPr>
          <p:cNvPr id="9" name="ZoneTexte 8">
            <a:extLst>
              <a:ext uri="{FF2B5EF4-FFF2-40B4-BE49-F238E27FC236}">
                <a16:creationId xmlns:a16="http://schemas.microsoft.com/office/drawing/2014/main" id="{2AC48AAC-F14D-EE4D-A7CA-71B9C2DEE586}"/>
              </a:ext>
            </a:extLst>
          </p:cNvPr>
          <p:cNvSpPr txBox="1"/>
          <p:nvPr/>
        </p:nvSpPr>
        <p:spPr>
          <a:xfrm>
            <a:off x="6172202" y="910022"/>
            <a:ext cx="5712581" cy="5539978"/>
          </a:xfrm>
          <a:prstGeom prst="rect">
            <a:avLst/>
          </a:prstGeom>
          <a:noFill/>
        </p:spPr>
        <p:txBody>
          <a:bodyPr wrap="square" rtlCol="0">
            <a:spAutoFit/>
          </a:bodyPr>
          <a:lstStyle/>
          <a:p>
            <a:pPr marL="285750" indent="-285750">
              <a:buFont typeface="Arial" panose="020B0604020202020204" pitchFamily="34" charset="0"/>
              <a:buChar char="•"/>
            </a:pPr>
            <a:r>
              <a:rPr lang="fr-FR" sz="2000" b="1" dirty="0">
                <a:solidFill>
                  <a:srgbClr val="002060"/>
                </a:solidFill>
              </a:rPr>
              <a:t>Hello packet : </a:t>
            </a:r>
            <a:r>
              <a:rPr lang="fr-FR" i="1" dirty="0"/>
              <a:t>permet de découvrir ses voisins et d’avertir son entourage de sa présence. </a:t>
            </a:r>
          </a:p>
          <a:p>
            <a:endParaRPr lang="fr-FR" dirty="0"/>
          </a:p>
          <a:p>
            <a:pPr marL="285750" indent="-285750">
              <a:buFont typeface="Arial" panose="020B0604020202020204" pitchFamily="34" charset="0"/>
              <a:buChar char="•"/>
            </a:pPr>
            <a:r>
              <a:rPr lang="fr-FR" sz="2000" b="1" dirty="0" err="1">
                <a:solidFill>
                  <a:srgbClr val="002060"/>
                </a:solidFill>
              </a:rPr>
              <a:t>Database</a:t>
            </a:r>
            <a:r>
              <a:rPr lang="fr-FR" sz="2000" b="1" dirty="0">
                <a:solidFill>
                  <a:srgbClr val="002060"/>
                </a:solidFill>
              </a:rPr>
              <a:t> Description </a:t>
            </a:r>
            <a:r>
              <a:rPr lang="fr-FR" sz="2000" b="1" dirty="0" err="1">
                <a:solidFill>
                  <a:srgbClr val="002060"/>
                </a:solidFill>
              </a:rPr>
              <a:t>packets</a:t>
            </a:r>
            <a:r>
              <a:rPr lang="fr-FR" sz="2000" b="1" dirty="0">
                <a:solidFill>
                  <a:srgbClr val="002060"/>
                </a:solidFill>
              </a:rPr>
              <a:t> (DBD) </a:t>
            </a:r>
            <a:r>
              <a:rPr lang="fr-FR" dirty="0"/>
              <a:t>: </a:t>
            </a:r>
            <a:r>
              <a:rPr lang="fr-FR" i="1" dirty="0"/>
              <a:t>contient un résumé de la base de données de chaque routeur dont les noms des routeurs connus. </a:t>
            </a:r>
          </a:p>
          <a:p>
            <a:endParaRPr lang="fr-FR" dirty="0"/>
          </a:p>
          <a:p>
            <a:pPr marL="285750" indent="-285750">
              <a:buFont typeface="Arial" panose="020B0604020202020204" pitchFamily="34" charset="0"/>
              <a:buChar char="•"/>
            </a:pPr>
            <a:r>
              <a:rPr lang="fr-FR" sz="2000" b="1" dirty="0">
                <a:solidFill>
                  <a:srgbClr val="002060"/>
                </a:solidFill>
              </a:rPr>
              <a:t>Link-State </a:t>
            </a:r>
            <a:r>
              <a:rPr lang="fr-FR" sz="2000" b="1" dirty="0" err="1">
                <a:solidFill>
                  <a:srgbClr val="002060"/>
                </a:solidFill>
              </a:rPr>
              <a:t>Request</a:t>
            </a:r>
            <a:r>
              <a:rPr lang="fr-FR" sz="2000" b="1" dirty="0">
                <a:solidFill>
                  <a:srgbClr val="002060"/>
                </a:solidFill>
              </a:rPr>
              <a:t> </a:t>
            </a:r>
            <a:r>
              <a:rPr lang="fr-FR" sz="2000" b="1" dirty="0" err="1">
                <a:solidFill>
                  <a:srgbClr val="002060"/>
                </a:solidFill>
              </a:rPr>
              <a:t>Packets</a:t>
            </a:r>
            <a:r>
              <a:rPr lang="fr-FR" sz="2000" b="1" dirty="0">
                <a:solidFill>
                  <a:srgbClr val="002060"/>
                </a:solidFill>
              </a:rPr>
              <a:t> (LSR) </a:t>
            </a:r>
            <a:r>
              <a:rPr lang="fr-FR" dirty="0"/>
              <a:t>: </a:t>
            </a:r>
            <a:r>
              <a:rPr lang="fr-FR" i="1" dirty="0"/>
              <a:t>permet de faire une demande d’informations complémentaire par rapport à sa DBD.</a:t>
            </a:r>
          </a:p>
          <a:p>
            <a:endParaRPr lang="fr-FR" dirty="0"/>
          </a:p>
          <a:p>
            <a:pPr marL="285750" indent="-285750">
              <a:buFont typeface="Arial" panose="020B0604020202020204" pitchFamily="34" charset="0"/>
              <a:buChar char="•"/>
            </a:pPr>
            <a:r>
              <a:rPr lang="fr-FR" sz="2000" b="1" dirty="0">
                <a:solidFill>
                  <a:srgbClr val="002060"/>
                </a:solidFill>
              </a:rPr>
              <a:t>Link-State updates </a:t>
            </a:r>
            <a:r>
              <a:rPr lang="fr-FR" sz="2000" b="1" dirty="0" err="1">
                <a:solidFill>
                  <a:srgbClr val="002060"/>
                </a:solidFill>
              </a:rPr>
              <a:t>packets</a:t>
            </a:r>
            <a:r>
              <a:rPr lang="fr-FR" sz="2000" b="1" dirty="0">
                <a:solidFill>
                  <a:srgbClr val="002060"/>
                </a:solidFill>
              </a:rPr>
              <a:t> (LSU) </a:t>
            </a:r>
            <a:r>
              <a:rPr lang="fr-FR" dirty="0"/>
              <a:t>: </a:t>
            </a:r>
            <a:r>
              <a:rPr lang="fr-FR" i="1" dirty="0"/>
              <a:t>décrivent les changements de topologie et contient 7 types de LSA (Link-State </a:t>
            </a:r>
            <a:r>
              <a:rPr lang="fr-FR" i="1" dirty="0" err="1"/>
              <a:t>advertisements</a:t>
            </a:r>
            <a:r>
              <a:rPr lang="fr-FR" i="1" dirty="0"/>
              <a:t>) différents (contenant le sous-réseau, le masque, la métrique et d’autres informations sur les sous-réseaux). </a:t>
            </a:r>
          </a:p>
          <a:p>
            <a:endParaRPr lang="fr-FR" dirty="0"/>
          </a:p>
          <a:p>
            <a:pPr marL="285750" indent="-285750">
              <a:buFont typeface="Arial" panose="020B0604020202020204" pitchFamily="34" charset="0"/>
              <a:buChar char="•"/>
            </a:pPr>
            <a:r>
              <a:rPr lang="fr-FR" sz="2000" b="1" dirty="0">
                <a:solidFill>
                  <a:srgbClr val="002060"/>
                </a:solidFill>
              </a:rPr>
              <a:t>Link-State </a:t>
            </a:r>
            <a:r>
              <a:rPr lang="fr-FR" sz="2000" b="1" dirty="0" err="1">
                <a:solidFill>
                  <a:srgbClr val="002060"/>
                </a:solidFill>
              </a:rPr>
              <a:t>Acknowledgement</a:t>
            </a:r>
            <a:r>
              <a:rPr lang="fr-FR" sz="2000" b="1" dirty="0">
                <a:solidFill>
                  <a:srgbClr val="002060"/>
                </a:solidFill>
              </a:rPr>
              <a:t> </a:t>
            </a:r>
            <a:r>
              <a:rPr lang="fr-FR" sz="2000" b="1" dirty="0" err="1">
                <a:solidFill>
                  <a:srgbClr val="002060"/>
                </a:solidFill>
              </a:rPr>
              <a:t>packets</a:t>
            </a:r>
            <a:r>
              <a:rPr lang="fr-FR" sz="2000" b="1" dirty="0">
                <a:solidFill>
                  <a:srgbClr val="002060"/>
                </a:solidFill>
              </a:rPr>
              <a:t> (</a:t>
            </a:r>
            <a:r>
              <a:rPr lang="fr-FR" sz="2000" b="1" dirty="0" err="1">
                <a:solidFill>
                  <a:srgbClr val="002060"/>
                </a:solidFill>
              </a:rPr>
              <a:t>LSAck</a:t>
            </a:r>
            <a:r>
              <a:rPr lang="fr-FR" sz="2000" b="1" dirty="0">
                <a:solidFill>
                  <a:srgbClr val="002060"/>
                </a:solidFill>
              </a:rPr>
              <a:t>)</a:t>
            </a:r>
            <a:r>
              <a:rPr lang="fr-FR" dirty="0"/>
              <a:t> : </a:t>
            </a:r>
            <a:r>
              <a:rPr lang="fr-FR" i="1" dirty="0"/>
              <a:t>accuse réception des paquets OSPF reçus.</a:t>
            </a:r>
          </a:p>
        </p:txBody>
      </p:sp>
      <p:pic>
        <p:nvPicPr>
          <p:cNvPr id="6" name="Espace réservé du contenu 5">
            <a:extLst>
              <a:ext uri="{FF2B5EF4-FFF2-40B4-BE49-F238E27FC236}">
                <a16:creationId xmlns:a16="http://schemas.microsoft.com/office/drawing/2014/main" id="{9450B9DD-8449-184B-8181-BE8699018E8D}"/>
              </a:ext>
            </a:extLst>
          </p:cNvPr>
          <p:cNvPicPr>
            <a:picLocks noGrp="1" noChangeAspect="1"/>
          </p:cNvPicPr>
          <p:nvPr>
            <p:ph idx="1"/>
          </p:nvPr>
        </p:nvPicPr>
        <p:blipFill>
          <a:blip r:embed="rId2"/>
          <a:stretch>
            <a:fillRect/>
          </a:stretch>
        </p:blipFill>
        <p:spPr>
          <a:xfrm>
            <a:off x="107234" y="2395922"/>
            <a:ext cx="5912566" cy="3611178"/>
          </a:xfrm>
        </p:spPr>
      </p:pic>
      <p:sp>
        <p:nvSpPr>
          <p:cNvPr id="7" name="ZoneTexte 6">
            <a:extLst>
              <a:ext uri="{FF2B5EF4-FFF2-40B4-BE49-F238E27FC236}">
                <a16:creationId xmlns:a16="http://schemas.microsoft.com/office/drawing/2014/main" id="{AE6848D3-8EDA-0449-B01F-917EC9FD4212}"/>
              </a:ext>
            </a:extLst>
          </p:cNvPr>
          <p:cNvSpPr txBox="1"/>
          <p:nvPr/>
        </p:nvSpPr>
        <p:spPr>
          <a:xfrm>
            <a:off x="7404100" y="233923"/>
            <a:ext cx="3467100" cy="369332"/>
          </a:xfrm>
          <a:prstGeom prst="rect">
            <a:avLst/>
          </a:prstGeom>
          <a:noFill/>
        </p:spPr>
        <p:txBody>
          <a:bodyPr wrap="square" rtlCol="0">
            <a:spAutoFit/>
          </a:bodyPr>
          <a:lstStyle/>
          <a:p>
            <a:pPr algn="ctr"/>
            <a:r>
              <a:rPr lang="fr-FR" dirty="0"/>
              <a:t>Les paquets utilisés</a:t>
            </a:r>
          </a:p>
        </p:txBody>
      </p:sp>
    </p:spTree>
    <p:extLst>
      <p:ext uri="{BB962C8B-B14F-4D97-AF65-F5344CB8AC3E}">
        <p14:creationId xmlns:p14="http://schemas.microsoft.com/office/powerpoint/2010/main" val="3276049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C1FF9E-5E59-524E-8F21-FE98C0596BC5}"/>
              </a:ext>
            </a:extLst>
          </p:cNvPr>
          <p:cNvSpPr>
            <a:spLocks noGrp="1"/>
          </p:cNvSpPr>
          <p:nvPr>
            <p:ph type="title"/>
          </p:nvPr>
        </p:nvSpPr>
        <p:spPr/>
        <p:txBody>
          <a:bodyPr/>
          <a:lstStyle/>
          <a:p>
            <a:r>
              <a:rPr lang="fr-FR" dirty="0"/>
              <a:t>synthèse fonctionnement ospf</a:t>
            </a:r>
          </a:p>
        </p:txBody>
      </p:sp>
      <p:sp>
        <p:nvSpPr>
          <p:cNvPr id="3" name="Espace réservé du contenu 2">
            <a:extLst>
              <a:ext uri="{FF2B5EF4-FFF2-40B4-BE49-F238E27FC236}">
                <a16:creationId xmlns:a16="http://schemas.microsoft.com/office/drawing/2014/main" id="{F6D27F85-F168-DA4C-9224-B4D0127E3468}"/>
              </a:ext>
            </a:extLst>
          </p:cNvPr>
          <p:cNvSpPr>
            <a:spLocks noGrp="1"/>
          </p:cNvSpPr>
          <p:nvPr>
            <p:ph idx="1"/>
          </p:nvPr>
        </p:nvSpPr>
        <p:spPr>
          <a:xfrm>
            <a:off x="1854200" y="2413001"/>
            <a:ext cx="8343900" cy="2895600"/>
          </a:xfrm>
        </p:spPr>
        <p:txBody>
          <a:bodyPr>
            <a:normAutofit/>
          </a:bodyPr>
          <a:lstStyle/>
          <a:p>
            <a:pPr marL="0" indent="0">
              <a:buNone/>
            </a:pPr>
            <a:r>
              <a:rPr lang="fr-FR" sz="2000" b="1" dirty="0">
                <a:solidFill>
                  <a:srgbClr val="002060"/>
                </a:solidFill>
              </a:rPr>
              <a:t>Les différentes étapes OSPF de chaque routeur : </a:t>
            </a:r>
          </a:p>
          <a:p>
            <a:pPr marL="571500" lvl="1" indent="-342900">
              <a:buFont typeface="+mj-lt"/>
              <a:buAutoNum type="arabicPeriod"/>
            </a:pPr>
            <a:r>
              <a:rPr lang="fr-FR" sz="1800" i="1" dirty="0"/>
              <a:t>Découvre son voisinage et conserve une liste de tous ses voisins </a:t>
            </a:r>
          </a:p>
          <a:p>
            <a:pPr marL="571500" lvl="1" indent="-342900">
              <a:buFont typeface="+mj-lt"/>
              <a:buAutoNum type="arabicPeriod"/>
            </a:pPr>
            <a:r>
              <a:rPr lang="fr-FR" sz="1800" i="1" dirty="0"/>
              <a:t>Utilise un protocole fiable pour échanger les informations topologiques avec les voisins (routeurs connectés directement).</a:t>
            </a:r>
          </a:p>
          <a:p>
            <a:pPr marL="571500" lvl="1" indent="-342900">
              <a:buFont typeface="+mj-lt"/>
              <a:buAutoNum type="arabicPeriod"/>
            </a:pPr>
            <a:r>
              <a:rPr lang="fr-FR" sz="1800" i="1" dirty="0"/>
              <a:t>Stocke les informations topologiques apprises dans leur BDD.</a:t>
            </a:r>
          </a:p>
          <a:p>
            <a:pPr marL="571500" lvl="1" indent="-342900">
              <a:buFont typeface="+mj-lt"/>
              <a:buAutoNum type="arabicPeriod"/>
            </a:pPr>
            <a:r>
              <a:rPr lang="fr-FR" sz="1800" i="1" dirty="0"/>
              <a:t>Exécute l’algorithme SPF pour calculer les meilleures routes.</a:t>
            </a:r>
          </a:p>
          <a:p>
            <a:pPr marL="571500" lvl="1" indent="-342900">
              <a:buFont typeface="+mj-lt"/>
              <a:buAutoNum type="arabicPeriod"/>
            </a:pPr>
            <a:r>
              <a:rPr lang="fr-FR" sz="1800" i="1" dirty="0"/>
              <a:t>Place la meilleure route vers chaque sous-réseau dans sa table de routage.</a:t>
            </a:r>
          </a:p>
        </p:txBody>
      </p:sp>
      <p:sp>
        <p:nvSpPr>
          <p:cNvPr id="5" name="ZoneTexte 4">
            <a:extLst>
              <a:ext uri="{FF2B5EF4-FFF2-40B4-BE49-F238E27FC236}">
                <a16:creationId xmlns:a16="http://schemas.microsoft.com/office/drawing/2014/main" id="{735733FB-32A8-FB4E-9123-A6596143B043}"/>
              </a:ext>
            </a:extLst>
          </p:cNvPr>
          <p:cNvSpPr txBox="1"/>
          <p:nvPr/>
        </p:nvSpPr>
        <p:spPr>
          <a:xfrm>
            <a:off x="1993900" y="5308601"/>
            <a:ext cx="6892036" cy="1200329"/>
          </a:xfrm>
          <a:prstGeom prst="rect">
            <a:avLst/>
          </a:prstGeom>
          <a:noFill/>
        </p:spPr>
        <p:txBody>
          <a:bodyPr wrap="square" rtlCol="0">
            <a:spAutoFit/>
          </a:bodyPr>
          <a:lstStyle/>
          <a:p>
            <a:r>
              <a:rPr lang="fr-FR" b="1" dirty="0">
                <a:solidFill>
                  <a:srgbClr val="002060"/>
                </a:solidFill>
              </a:rPr>
              <a:t>Chaque routeur possède : </a:t>
            </a:r>
          </a:p>
          <a:p>
            <a:pPr marL="742950" lvl="1" indent="-285750">
              <a:buFont typeface="Arial" panose="020B0604020202020204" pitchFamily="34" charset="0"/>
              <a:buChar char="•"/>
            </a:pPr>
            <a:r>
              <a:rPr lang="fr-FR" dirty="0"/>
              <a:t>Une table de ses voisins : </a:t>
            </a:r>
            <a:r>
              <a:rPr lang="fr-FR" dirty="0" err="1"/>
              <a:t>Neighbor</a:t>
            </a:r>
            <a:r>
              <a:rPr lang="fr-FR" dirty="0"/>
              <a:t> Table </a:t>
            </a:r>
          </a:p>
          <a:p>
            <a:pPr marL="742950" lvl="1" indent="-285750">
              <a:buFont typeface="Arial" panose="020B0604020202020204" pitchFamily="34" charset="0"/>
              <a:buChar char="•"/>
            </a:pPr>
            <a:r>
              <a:rPr lang="fr-FR" dirty="0"/>
              <a:t>Base de données de la topologie du réseau : </a:t>
            </a:r>
            <a:r>
              <a:rPr lang="fr-FR" dirty="0" err="1"/>
              <a:t>Toplogy</a:t>
            </a:r>
            <a:r>
              <a:rPr lang="fr-FR" dirty="0"/>
              <a:t> </a:t>
            </a:r>
            <a:r>
              <a:rPr lang="fr-FR" dirty="0" err="1"/>
              <a:t>Database</a:t>
            </a:r>
            <a:r>
              <a:rPr lang="fr-FR" dirty="0"/>
              <a:t> </a:t>
            </a:r>
          </a:p>
          <a:p>
            <a:pPr marL="742950" lvl="1" indent="-285750">
              <a:buFont typeface="Arial" panose="020B0604020202020204" pitchFamily="34" charset="0"/>
              <a:buChar char="•"/>
            </a:pPr>
            <a:r>
              <a:rPr lang="fr-FR" dirty="0"/>
              <a:t>Une table de routage</a:t>
            </a:r>
          </a:p>
        </p:txBody>
      </p:sp>
    </p:spTree>
    <p:extLst>
      <p:ext uri="{BB962C8B-B14F-4D97-AF65-F5344CB8AC3E}">
        <p14:creationId xmlns:p14="http://schemas.microsoft.com/office/powerpoint/2010/main" val="698819592"/>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CBA8065121E54BA59C1137CAA60CA4" ma:contentTypeVersion="11" ma:contentTypeDescription="Crée un document." ma:contentTypeScope="" ma:versionID="2cf30dc4b2e4a2349a8e475efd64af24">
  <xsd:schema xmlns:xsd="http://www.w3.org/2001/XMLSchema" xmlns:xs="http://www.w3.org/2001/XMLSchema" xmlns:p="http://schemas.microsoft.com/office/2006/metadata/properties" xmlns:ns2="63d6e407-61c8-489e-ad8d-4dd82c503cff" xmlns:ns3="3ee903df-b882-456a-8150-7eb65b23114e" targetNamespace="http://schemas.microsoft.com/office/2006/metadata/properties" ma:root="true" ma:fieldsID="8318344f27e739fd868b37a563d59095" ns2:_="" ns3:_="">
    <xsd:import namespace="63d6e407-61c8-489e-ad8d-4dd82c503cff"/>
    <xsd:import namespace="3ee903df-b882-456a-8150-7eb65b23114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d6e407-61c8-489e-ad8d-4dd82c503cf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e903df-b882-456a-8150-7eb65b23114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5611924-810e-4579-84da-f41d4b2b2843}" ma:internalName="TaxCatchAll" ma:showField="CatchAllData" ma:web="3ee903df-b882-456a-8150-7eb65b2311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3d6e407-61c8-489e-ad8d-4dd82c503cff">
      <Terms xmlns="http://schemas.microsoft.com/office/infopath/2007/PartnerControls"/>
    </lcf76f155ced4ddcb4097134ff3c332f>
    <TaxCatchAll xmlns="3ee903df-b882-456a-8150-7eb65b23114e" xsi:nil="true"/>
  </documentManagement>
</p:properties>
</file>

<file path=customXml/itemProps1.xml><?xml version="1.0" encoding="utf-8"?>
<ds:datastoreItem xmlns:ds="http://schemas.openxmlformats.org/officeDocument/2006/customXml" ds:itemID="{602EDE96-57F9-47D3-8F0E-1F064AABC1EB}"/>
</file>

<file path=customXml/itemProps2.xml><?xml version="1.0" encoding="utf-8"?>
<ds:datastoreItem xmlns:ds="http://schemas.openxmlformats.org/officeDocument/2006/customXml" ds:itemID="{19BEBFCF-A492-48B6-A3BA-0F8073DE6951}"/>
</file>

<file path=customXml/itemProps3.xml><?xml version="1.0" encoding="utf-8"?>
<ds:datastoreItem xmlns:ds="http://schemas.openxmlformats.org/officeDocument/2006/customXml" ds:itemID="{E57CF156-8F40-43D5-B6DB-580B983579FC}"/>
</file>

<file path=docProps/app.xml><?xml version="1.0" encoding="utf-8"?>
<Properties xmlns="http://schemas.openxmlformats.org/officeDocument/2006/extended-properties" xmlns:vt="http://schemas.openxmlformats.org/officeDocument/2006/docPropsVTypes">
  <TotalTime>16495</TotalTime>
  <Words>10657</Words>
  <Application>Microsoft Macintosh PowerPoint</Application>
  <PresentationFormat>Grand écran</PresentationFormat>
  <Paragraphs>1016</Paragraphs>
  <Slides>125</Slides>
  <Notes>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125</vt:i4>
      </vt:variant>
    </vt:vector>
  </HeadingPairs>
  <TitlesOfParts>
    <vt:vector size="135" baseType="lpstr">
      <vt:lpstr>Al Nile</vt:lpstr>
      <vt:lpstr>Arial</vt:lpstr>
      <vt:lpstr>Calibri</vt:lpstr>
      <vt:lpstr>Comic Sans MS</vt:lpstr>
      <vt:lpstr>Courier New</vt:lpstr>
      <vt:lpstr>Gill Sans MT</vt:lpstr>
      <vt:lpstr>OpenSansRegular</vt:lpstr>
      <vt:lpstr>Twentieth Century</vt:lpstr>
      <vt:lpstr>Wingdings</vt:lpstr>
      <vt:lpstr>Colis</vt:lpstr>
      <vt:lpstr>Présentation PowerPoint</vt:lpstr>
      <vt:lpstr>SOMMAIRE</vt:lpstr>
      <vt:lpstr>5 - Trame Ethernet</vt:lpstr>
      <vt:lpstr>RAPPEL : MODELE OSI &amp; TCP/IP</vt:lpstr>
      <vt:lpstr>5-1 L’hexadécimal</vt:lpstr>
      <vt:lpstr>5-1 L’hexadécimal</vt:lpstr>
      <vt:lpstr>5-2 RAPPEL adresse mac</vt:lpstr>
      <vt:lpstr>5-2 RAPPEL adresse mac</vt:lpstr>
      <vt:lpstr>5-3 Ethernet  </vt:lpstr>
      <vt:lpstr>5-3 Ethernet  </vt:lpstr>
      <vt:lpstr>5-3 Ethernet  </vt:lpstr>
      <vt:lpstr>5-4 L’en-tête Ethernet  ou  trame Ethernet</vt:lpstr>
      <vt:lpstr>5-4 Les différentes trames Ethernet</vt:lpstr>
      <vt:lpstr>5-5 Le switch</vt:lpstr>
      <vt:lpstr>8-5 Le fonctionnement du switch</vt:lpstr>
      <vt:lpstr>5-5 Le fonctionnent du switch</vt:lpstr>
      <vt:lpstr>5-5 Le fonctionnent du switch</vt:lpstr>
      <vt:lpstr>5-5 Le fonctionnent du switch</vt:lpstr>
      <vt:lpstr>5-5 Le fonctionnement du switch</vt:lpstr>
      <vt:lpstr>5-5 LE Fonctionnement d’un switch</vt:lpstr>
      <vt:lpstr>8-6 HALF-DUPLEX / FULL-DUPLEX</vt:lpstr>
      <vt:lpstr>8-7 LE VLAN</vt:lpstr>
      <vt:lpstr>TP time</vt:lpstr>
      <vt:lpstr>Trame Ethernet : Couche LIAISON</vt:lpstr>
      <vt:lpstr>6 - ENTÊTE IP</vt:lpstr>
      <vt:lpstr>Le rôle de la couche 3</vt:lpstr>
      <vt:lpstr>L’adresse IP</vt:lpstr>
      <vt:lpstr>ADRESSE IP</vt:lpstr>
      <vt:lpstr>Conversion IPV4 en binaire</vt:lpstr>
      <vt:lpstr>Les caractéristiques du protocole IP</vt:lpstr>
      <vt:lpstr>Les caractéristiques du protocole IP</vt:lpstr>
      <vt:lpstr>Les caractéristiques du protocole IP</vt:lpstr>
      <vt:lpstr>en-tête IP ou Datagramme IP</vt:lpstr>
      <vt:lpstr>en-tête IP ou Datagramme IP</vt:lpstr>
      <vt:lpstr>COUCHE 3 : Réseau</vt:lpstr>
      <vt:lpstr>7 - ENTÊTE TCP</vt:lpstr>
      <vt:lpstr>Le rôle de la couche transport</vt:lpstr>
      <vt:lpstr>La responsabilité de la couche transport</vt:lpstr>
      <vt:lpstr>La responsabilité de la couche transport</vt:lpstr>
      <vt:lpstr>La responsabilité de la couche transport</vt:lpstr>
      <vt:lpstr>Le protocole tcp - udp</vt:lpstr>
      <vt:lpstr>Le protocole tcp - udp</vt:lpstr>
      <vt:lpstr>Le protocole tcp - udp</vt:lpstr>
      <vt:lpstr>Utilisation des ports</vt:lpstr>
      <vt:lpstr>Utilisation des ports</vt:lpstr>
      <vt:lpstr>Utilisation des ports</vt:lpstr>
      <vt:lpstr>Utilisation des ports</vt:lpstr>
      <vt:lpstr>Processus de communication tcp</vt:lpstr>
      <vt:lpstr>ENTETE TCP</vt:lpstr>
      <vt:lpstr>Processus de communication tcp</vt:lpstr>
      <vt:lpstr>Processus de communication tcp</vt:lpstr>
      <vt:lpstr>Les applications qui utilisent tcp / UDP</vt:lpstr>
      <vt:lpstr>TP time</vt:lpstr>
      <vt:lpstr>8 - ENTÊTE ICMP</vt:lpstr>
      <vt:lpstr>8-1 le protocole icmp </vt:lpstr>
      <vt:lpstr>8-2 ENTÊTE ICMP</vt:lpstr>
      <vt:lpstr>8-2 ENTÊTE ICMP</vt:lpstr>
      <vt:lpstr>Trame Ethernet</vt:lpstr>
      <vt:lpstr>9 - ROUTAGE</vt:lpstr>
      <vt:lpstr>Les masques de sous-réseaux</vt:lpstr>
      <vt:lpstr>Les masques de sous-réseaux</vt:lpstr>
      <vt:lpstr>L’adresse de broadcast</vt:lpstr>
      <vt:lpstr>Les types de communication</vt:lpstr>
      <vt:lpstr>Les classes d’adresse IP</vt:lpstr>
      <vt:lpstr>Les adresses IPv4 privées</vt:lpstr>
      <vt:lpstr>Le router</vt:lpstr>
      <vt:lpstr>Les composants d’un router</vt:lpstr>
      <vt:lpstr>Le fonctionnement d’un router</vt:lpstr>
      <vt:lpstr>Le fonctionnement d’un router</vt:lpstr>
      <vt:lpstr>La table de routage</vt:lpstr>
      <vt:lpstr>La table de routage</vt:lpstr>
      <vt:lpstr>VLSM </vt:lpstr>
      <vt:lpstr>Principe du VLSM </vt:lpstr>
      <vt:lpstr>fonctionnement du VLSM </vt:lpstr>
      <vt:lpstr>fonctionnement du VLSM </vt:lpstr>
      <vt:lpstr>Les différents types de routage</vt:lpstr>
      <vt:lpstr>Le routage IP statique</vt:lpstr>
      <vt:lpstr>ROUTAGE </vt:lpstr>
      <vt:lpstr>10 – ROUTAGE dynamique</vt:lpstr>
      <vt:lpstr>Les protocoles de routage</vt:lpstr>
      <vt:lpstr>Les protocoles de routage</vt:lpstr>
      <vt:lpstr>Les protocoles de routage</vt:lpstr>
      <vt:lpstr>la distance administrative</vt:lpstr>
      <vt:lpstr>Les protocoles de routage</vt:lpstr>
      <vt:lpstr>Les protocoles de routage</vt:lpstr>
      <vt:lpstr>11 – les protocoles de routage vecteur de distance</vt:lpstr>
      <vt:lpstr>RIP</vt:lpstr>
      <vt:lpstr>RIP</vt:lpstr>
      <vt:lpstr>RIP</vt:lpstr>
      <vt:lpstr>Les limites du RIP (Ripv1)</vt:lpstr>
      <vt:lpstr>RIPv2</vt:lpstr>
      <vt:lpstr>RIPv2</vt:lpstr>
      <vt:lpstr>paquet RIPv2</vt:lpstr>
      <vt:lpstr>Authentification en RIPv2 </vt:lpstr>
      <vt:lpstr>11 – les protocoles de routage a état de lien</vt:lpstr>
      <vt:lpstr>OSPF</vt:lpstr>
      <vt:lpstr>Fonctionnement ospf</vt:lpstr>
      <vt:lpstr>Les paquets ospf</vt:lpstr>
      <vt:lpstr>synthèse fonctionnement ospf</vt:lpstr>
      <vt:lpstr>L’identification du routeur ospf</vt:lpstr>
      <vt:lpstr>La découverte des voisins ospf (1/2)</vt:lpstr>
      <vt:lpstr>La découverte des voisins ospf (2/2)</vt:lpstr>
      <vt:lpstr>Exemple hello paquet</vt:lpstr>
      <vt:lpstr>Le designated router (DR)</vt:lpstr>
      <vt:lpstr>Echange des données entre routeur OSPF</vt:lpstr>
      <vt:lpstr>Rappel : la distance administrative</vt:lpstr>
      <vt:lpstr>L’authentification ospf</vt:lpstr>
      <vt:lpstr>Les zones ospf</vt:lpstr>
      <vt:lpstr>Les zones ospf</vt:lpstr>
      <vt:lpstr>Les couts ospf</vt:lpstr>
      <vt:lpstr>Les couts ospf</vt:lpstr>
      <vt:lpstr>EIGRP </vt:lpstr>
      <vt:lpstr>IGRP -&gt; EIGRP </vt:lpstr>
      <vt:lpstr>Les avantages EIGRP </vt:lpstr>
      <vt:lpstr>Les tables EIGRP </vt:lpstr>
      <vt:lpstr>Fonctionnement EIGRP </vt:lpstr>
      <vt:lpstr>Les types de message eigrp</vt:lpstr>
      <vt:lpstr>Focus hello paquets</vt:lpstr>
      <vt:lpstr>Focus Update paquets</vt:lpstr>
      <vt:lpstr>La métrique eigrp</vt:lpstr>
      <vt:lpstr>La métrique eigrp</vt:lpstr>
      <vt:lpstr>La métrique eigrp</vt:lpstr>
      <vt:lpstr>L'algorithme DUAL</vt:lpstr>
      <vt:lpstr>L'algorithme DUAL</vt:lpstr>
      <vt:lpstr>comparaison EIGRP - ospf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15</cp:revision>
  <dcterms:created xsi:type="dcterms:W3CDTF">2021-10-12T10:50:32Z</dcterms:created>
  <dcterms:modified xsi:type="dcterms:W3CDTF">2021-11-20T11:42:05Z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0x01010029CBA8065121E54BA59C1137CAA60CA4</vt:lpwstr>
  </property>
</Properties>
</file>